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pdf" ContentType="application/pdf"/>
  <Override PartName="/ppt/slides/slide4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46"/>
  </p:notesMasterIdLst>
  <p:sldIdLst>
    <p:sldId id="256" r:id="rId2"/>
    <p:sldId id="443" r:id="rId3"/>
    <p:sldId id="426" r:id="rId4"/>
    <p:sldId id="429" r:id="rId5"/>
    <p:sldId id="430" r:id="rId6"/>
    <p:sldId id="431" r:id="rId7"/>
    <p:sldId id="432" r:id="rId8"/>
    <p:sldId id="433" r:id="rId9"/>
    <p:sldId id="434" r:id="rId10"/>
    <p:sldId id="371" r:id="rId11"/>
    <p:sldId id="435" r:id="rId12"/>
    <p:sldId id="436" r:id="rId13"/>
    <p:sldId id="437" r:id="rId14"/>
    <p:sldId id="438" r:id="rId15"/>
    <p:sldId id="407" r:id="rId16"/>
    <p:sldId id="412" r:id="rId17"/>
    <p:sldId id="444" r:id="rId18"/>
    <p:sldId id="445" r:id="rId19"/>
    <p:sldId id="446" r:id="rId20"/>
    <p:sldId id="447" r:id="rId21"/>
    <p:sldId id="448" r:id="rId22"/>
    <p:sldId id="449" r:id="rId23"/>
    <p:sldId id="450" r:id="rId24"/>
    <p:sldId id="455" r:id="rId25"/>
    <p:sldId id="456" r:id="rId26"/>
    <p:sldId id="457" r:id="rId27"/>
    <p:sldId id="401" r:id="rId28"/>
    <p:sldId id="425" r:id="rId29"/>
    <p:sldId id="415" r:id="rId30"/>
    <p:sldId id="421" r:id="rId31"/>
    <p:sldId id="420" r:id="rId32"/>
    <p:sldId id="423" r:id="rId33"/>
    <p:sldId id="422" r:id="rId34"/>
    <p:sldId id="416" r:id="rId35"/>
    <p:sldId id="417" r:id="rId36"/>
    <p:sldId id="418" r:id="rId37"/>
    <p:sldId id="441" r:id="rId38"/>
    <p:sldId id="439" r:id="rId39"/>
    <p:sldId id="440" r:id="rId40"/>
    <p:sldId id="427" r:id="rId41"/>
    <p:sldId id="451" r:id="rId42"/>
    <p:sldId id="452" r:id="rId43"/>
    <p:sldId id="453" r:id="rId44"/>
    <p:sldId id="454"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AEAEA"/>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620" autoAdjust="0"/>
    <p:restoredTop sz="94660"/>
  </p:normalViewPr>
  <p:slideViewPr>
    <p:cSldViewPr>
      <p:cViewPr varScale="1">
        <p:scale>
          <a:sx n="151" d="100"/>
          <a:sy n="151" d="100"/>
        </p:scale>
        <p:origin x="-368"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2472"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en-US"/>
          </a:p>
        </p:txBody>
      </p:sp>
      <p:sp>
        <p:nvSpPr>
          <p:cNvPr id="276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p>
        </p:txBody>
      </p:sp>
      <p:sp>
        <p:nvSpPr>
          <p:cNvPr id="3482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509800C-D4FB-0E43-B193-B31D9C77B94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a:p>
        </p:txBody>
      </p:sp>
      <p:sp>
        <p:nvSpPr>
          <p:cNvPr id="35844" name="Slide Number Placeholder 3"/>
          <p:cNvSpPr>
            <a:spLocks noGrp="1"/>
          </p:cNvSpPr>
          <p:nvPr>
            <p:ph type="sldNum" sz="quarter" idx="5"/>
          </p:nvPr>
        </p:nvSpPr>
        <p:spPr>
          <a:noFill/>
        </p:spPr>
        <p:txBody>
          <a:bodyPr/>
          <a:lstStyle/>
          <a:p>
            <a:fld id="{830145D4-2D2D-5140-BD0B-F0973451C82F}" type="slidenum">
              <a:rPr lang="en-US"/>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412D9D-D3F5-5B42-90CF-8B33D6C4DFD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171BFD0-9BF6-EE4A-87FC-6303C1211E1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C4252E7-6D12-F041-AC56-BE3980CC359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F3791D-985F-0F41-806F-FBE33DDC0B3F}"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FA46AF2-D4BE-C24B-96F0-7E5E57592BD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D0D64E4-BA12-8745-89B5-88933A20999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025EDBB-8D63-FF4A-B526-F74EEEFC585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72AF563-AF42-324E-AFDA-773CCDD7466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2BD68AB-F332-7949-BDC3-730444D8311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DE9A34-1209-2A44-8664-F432EE81867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470819D-6AFE-384F-B88B-3599D487DE0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7CA3837-F4A9-C54D-B7C5-15C87BA2E95D}" type="slidenum">
              <a:rPr lang="en-US"/>
              <a:pPr/>
              <a:t>‹#›</a:t>
            </a:fld>
            <a:endParaRPr lang="en-US"/>
          </a:p>
        </p:txBody>
      </p:sp>
      <p:sp>
        <p:nvSpPr>
          <p:cNvPr id="1031" name="Rectangle 7"/>
          <p:cNvSpPr>
            <a:spLocks noChangeArrowheads="1"/>
          </p:cNvSpPr>
          <p:nvPr/>
        </p:nvSpPr>
        <p:spPr bwMode="auto">
          <a:xfrm>
            <a:off x="457200" y="6245225"/>
            <a:ext cx="5029200" cy="476250"/>
          </a:xfrm>
          <a:prstGeom prst="rect">
            <a:avLst/>
          </a:prstGeom>
          <a:noFill/>
          <a:ln w="9525">
            <a:noFill/>
            <a:miter lim="800000"/>
            <a:headEnd/>
            <a:tailEnd/>
          </a:ln>
          <a:effectLst/>
        </p:spPr>
        <p:txBody>
          <a:bodyPr/>
          <a:lstStyle/>
          <a:p>
            <a:pPr>
              <a:defRPr/>
            </a:pPr>
            <a:endParaRPr lang="en-US" sz="1600" dirty="0" smtClean="0">
              <a:ea typeface="+mn-ea"/>
            </a:endParaRPr>
          </a:p>
          <a:p>
            <a:pPr>
              <a:defRPr/>
            </a:pPr>
            <a:r>
              <a:rPr lang="en-US" sz="1600" i="1" dirty="0" smtClean="0">
                <a:ea typeface="+mn-ea"/>
              </a:rPr>
              <a:t>2011 SuperDARN Workshop, Hanover, NH</a:t>
            </a:r>
            <a:endParaRPr lang="en-US" sz="1600" i="1" dirty="0">
              <a:ea typeface="+mn-ea"/>
            </a:endParaRPr>
          </a:p>
        </p:txBody>
      </p:sp>
      <p:sp>
        <p:nvSpPr>
          <p:cNvPr id="1032" name="Rectangle 8"/>
          <p:cNvSpPr>
            <a:spLocks noChangeArrowheads="1"/>
          </p:cNvSpPr>
          <p:nvPr/>
        </p:nvSpPr>
        <p:spPr bwMode="auto">
          <a:xfrm>
            <a:off x="6705600" y="6229350"/>
            <a:ext cx="2133600" cy="476250"/>
          </a:xfrm>
          <a:prstGeom prst="rect">
            <a:avLst/>
          </a:prstGeom>
          <a:noFill/>
          <a:ln w="9525">
            <a:noFill/>
            <a:miter lim="800000"/>
            <a:headEnd/>
            <a:tailEnd/>
          </a:ln>
          <a:effectLst/>
        </p:spPr>
        <p:txBody>
          <a:bodyPr>
            <a:prstTxWarp prst="textNoShape">
              <a:avLst/>
            </a:prstTxWarp>
          </a:bodyPr>
          <a:lstStyle/>
          <a:p>
            <a:pPr algn="r"/>
            <a:endParaRPr lang="en-US" sz="1600"/>
          </a:p>
          <a:p>
            <a:pPr algn="r"/>
            <a:fld id="{5840D892-0C48-2D47-92A3-84B7CC548BDA}" type="slidenum">
              <a:rPr lang="en-US" sz="1600"/>
              <a:pPr algn="r"/>
              <a:t>‹#›</a:t>
            </a:fld>
            <a:endParaRPr lang="en-US" sz="16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rgbClr val="CC0000"/>
          </a:solidFill>
          <a:latin typeface="+mj-lt"/>
          <a:ea typeface="Arial" charset="0"/>
          <a:cs typeface="+mj-cs"/>
        </a:defRPr>
      </a:lvl1pPr>
      <a:lvl2pPr algn="ctr" rtl="0" eaLnBrk="0" fontAlgn="base" hangingPunct="0">
        <a:spcBef>
          <a:spcPct val="0"/>
        </a:spcBef>
        <a:spcAft>
          <a:spcPct val="0"/>
        </a:spcAft>
        <a:defRPr sz="4400">
          <a:solidFill>
            <a:srgbClr val="CC0000"/>
          </a:solidFill>
          <a:latin typeface="Lucida Sans" pitchFamily="34" charset="0"/>
          <a:ea typeface="Arial" charset="0"/>
          <a:cs typeface="Arial" charset="0"/>
        </a:defRPr>
      </a:lvl2pPr>
      <a:lvl3pPr algn="ctr" rtl="0" eaLnBrk="0" fontAlgn="base" hangingPunct="0">
        <a:spcBef>
          <a:spcPct val="0"/>
        </a:spcBef>
        <a:spcAft>
          <a:spcPct val="0"/>
        </a:spcAft>
        <a:defRPr sz="4400">
          <a:solidFill>
            <a:srgbClr val="CC0000"/>
          </a:solidFill>
          <a:latin typeface="Lucida Sans" pitchFamily="34" charset="0"/>
          <a:ea typeface="Arial" charset="0"/>
          <a:cs typeface="Arial" charset="0"/>
        </a:defRPr>
      </a:lvl3pPr>
      <a:lvl4pPr algn="ctr" rtl="0" eaLnBrk="0" fontAlgn="base" hangingPunct="0">
        <a:spcBef>
          <a:spcPct val="0"/>
        </a:spcBef>
        <a:spcAft>
          <a:spcPct val="0"/>
        </a:spcAft>
        <a:defRPr sz="4400">
          <a:solidFill>
            <a:srgbClr val="CC0000"/>
          </a:solidFill>
          <a:latin typeface="Lucida Sans" pitchFamily="34" charset="0"/>
          <a:ea typeface="Arial" charset="0"/>
          <a:cs typeface="Arial" charset="0"/>
        </a:defRPr>
      </a:lvl4pPr>
      <a:lvl5pPr algn="ctr" rtl="0" eaLnBrk="0" fontAlgn="base" hangingPunct="0">
        <a:spcBef>
          <a:spcPct val="0"/>
        </a:spcBef>
        <a:spcAft>
          <a:spcPct val="0"/>
        </a:spcAft>
        <a:defRPr sz="4400">
          <a:solidFill>
            <a:srgbClr val="CC0000"/>
          </a:solidFill>
          <a:latin typeface="Lucida Sans" pitchFamily="34" charset="0"/>
          <a:ea typeface="Arial" charset="0"/>
          <a:cs typeface="Arial" charset="0"/>
        </a:defRPr>
      </a:lvl5pPr>
      <a:lvl6pPr marL="457200" algn="ctr" rtl="0" fontAlgn="base">
        <a:spcBef>
          <a:spcPct val="0"/>
        </a:spcBef>
        <a:spcAft>
          <a:spcPct val="0"/>
        </a:spcAft>
        <a:defRPr sz="4400">
          <a:solidFill>
            <a:srgbClr val="CC0000"/>
          </a:solidFill>
          <a:latin typeface="Lucida Sans" pitchFamily="34" charset="0"/>
          <a:cs typeface="Arial" charset="0"/>
        </a:defRPr>
      </a:lvl6pPr>
      <a:lvl7pPr marL="914400" algn="ctr" rtl="0" fontAlgn="base">
        <a:spcBef>
          <a:spcPct val="0"/>
        </a:spcBef>
        <a:spcAft>
          <a:spcPct val="0"/>
        </a:spcAft>
        <a:defRPr sz="4400">
          <a:solidFill>
            <a:srgbClr val="CC0000"/>
          </a:solidFill>
          <a:latin typeface="Lucida Sans" pitchFamily="34" charset="0"/>
          <a:cs typeface="Arial" charset="0"/>
        </a:defRPr>
      </a:lvl7pPr>
      <a:lvl8pPr marL="1371600" algn="ctr" rtl="0" fontAlgn="base">
        <a:spcBef>
          <a:spcPct val="0"/>
        </a:spcBef>
        <a:spcAft>
          <a:spcPct val="0"/>
        </a:spcAft>
        <a:defRPr sz="4400">
          <a:solidFill>
            <a:srgbClr val="CC0000"/>
          </a:solidFill>
          <a:latin typeface="Lucida Sans" pitchFamily="34" charset="0"/>
          <a:cs typeface="Arial" charset="0"/>
        </a:defRPr>
      </a:lvl8pPr>
      <a:lvl9pPr marL="1828800" algn="ctr" rtl="0" fontAlgn="base">
        <a:spcBef>
          <a:spcPct val="0"/>
        </a:spcBef>
        <a:spcAft>
          <a:spcPct val="0"/>
        </a:spcAft>
        <a:defRPr sz="4400">
          <a:solidFill>
            <a:srgbClr val="CC0000"/>
          </a:solidFill>
          <a:latin typeface="Lucida Sans"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df"/><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df"/><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df"/><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df"/><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df"/><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df"/><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df"/><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5"/>
          <p:cNvSpPr>
            <a:spLocks noGrp="1" noChangeArrowheads="1"/>
          </p:cNvSpPr>
          <p:nvPr>
            <p:ph type="ctrTitle"/>
          </p:nvPr>
        </p:nvSpPr>
        <p:spPr>
          <a:xfrm>
            <a:off x="457200" y="685800"/>
            <a:ext cx="8153400" cy="2362200"/>
          </a:xfrm>
          <a:noFill/>
        </p:spPr>
        <p:txBody>
          <a:bodyPr/>
          <a:lstStyle/>
          <a:p>
            <a:pPr eaLnBrk="1" hangingPunct="1"/>
            <a:r>
              <a:rPr lang="en-US" dirty="0" smtClean="0"/>
              <a:t>Solar cycle variability of atmospheric waves and tides as observed by SuperDARN </a:t>
            </a:r>
            <a:endParaRPr lang="en-US" dirty="0"/>
          </a:p>
        </p:txBody>
      </p:sp>
      <p:sp>
        <p:nvSpPr>
          <p:cNvPr id="2051" name="Rectangle 7"/>
          <p:cNvSpPr>
            <a:spLocks noGrp="1" noChangeArrowheads="1"/>
          </p:cNvSpPr>
          <p:nvPr>
            <p:ph type="subTitle" idx="1"/>
          </p:nvPr>
        </p:nvSpPr>
        <p:spPr>
          <a:xfrm>
            <a:off x="533400" y="3276600"/>
            <a:ext cx="8229600" cy="2514600"/>
          </a:xfrm>
          <a:noFill/>
        </p:spPr>
        <p:txBody>
          <a:bodyPr/>
          <a:lstStyle/>
          <a:p>
            <a:pPr eaLnBrk="1" hangingPunct="1">
              <a:lnSpc>
                <a:spcPct val="120000"/>
              </a:lnSpc>
            </a:pPr>
            <a:r>
              <a:rPr lang="en-US" sz="2400"/>
              <a:t>Elsayed R. Talaat</a:t>
            </a:r>
          </a:p>
          <a:p>
            <a:pPr eaLnBrk="1" hangingPunct="1">
              <a:lnSpc>
                <a:spcPct val="120000"/>
              </a:lnSpc>
            </a:pPr>
            <a:r>
              <a:rPr lang="en-US" sz="2400" i="1"/>
              <a:t>Johns Hopkins University Applied Physics Laboratory</a:t>
            </a:r>
          </a:p>
          <a:p>
            <a:pPr eaLnBrk="1" hangingPunct="1">
              <a:lnSpc>
                <a:spcPct val="120000"/>
              </a:lnSpc>
            </a:pPr>
            <a:endParaRPr lang="en-US" sz="2400" i="1" baseline="30000"/>
          </a:p>
          <a:p>
            <a:pPr eaLnBrk="1" hangingPunct="1">
              <a:lnSpc>
                <a:spcPct val="120000"/>
              </a:lnSpc>
            </a:pPr>
            <a:r>
              <a:rPr lang="en-US" sz="2400"/>
              <a:t>J. Michael Ruohoniemi, Raymond G. Greenwald</a:t>
            </a:r>
          </a:p>
          <a:p>
            <a:pPr eaLnBrk="1" hangingPunct="1">
              <a:lnSpc>
                <a:spcPct val="120000"/>
              </a:lnSpc>
            </a:pPr>
            <a:r>
              <a:rPr lang="en-US" sz="2400" i="1"/>
              <a:t>Virginia Polytechnic and State University</a:t>
            </a:r>
          </a:p>
          <a:p>
            <a:pPr eaLnBrk="1" hangingPunct="1">
              <a:lnSpc>
                <a:spcPct val="120000"/>
              </a:lnSpc>
            </a:pPr>
            <a:endParaRPr lang="en-US" sz="2400" i="1" baseline="30000"/>
          </a:p>
          <a:p>
            <a:pPr eaLnBrk="1" hangingPunct="1">
              <a:lnSpc>
                <a:spcPct val="120000"/>
              </a:lnSpc>
            </a:pPr>
            <a:endParaRPr lang="en-US" sz="2400" i="1" baseline="30000"/>
          </a:p>
        </p:txBody>
      </p:sp>
      <p:sp>
        <p:nvSpPr>
          <p:cNvPr id="2052" name="Text Box 9"/>
          <p:cNvSpPr txBox="1">
            <a:spLocks noChangeArrowheads="1"/>
          </p:cNvSpPr>
          <p:nvPr/>
        </p:nvSpPr>
        <p:spPr bwMode="auto">
          <a:xfrm>
            <a:off x="3276600" y="5842000"/>
            <a:ext cx="3181350" cy="396875"/>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rPr>
              <a:t>elsayed.talaat@jhuapl.edu</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Freeform 2"/>
          <p:cNvSpPr>
            <a:spLocks/>
          </p:cNvSpPr>
          <p:nvPr/>
        </p:nvSpPr>
        <p:spPr bwMode="auto">
          <a:xfrm>
            <a:off x="3517900" y="1219200"/>
            <a:ext cx="2959100" cy="4876800"/>
          </a:xfrm>
          <a:custGeom>
            <a:avLst/>
            <a:gdLst>
              <a:gd name="T0" fmla="*/ 2147483647 w 1864"/>
              <a:gd name="T1" fmla="*/ 0 h 2928"/>
              <a:gd name="T2" fmla="*/ 2147483647 w 1864"/>
              <a:gd name="T3" fmla="*/ 2147483647 h 2928"/>
              <a:gd name="T4" fmla="*/ 2147483647 w 1864"/>
              <a:gd name="T5" fmla="*/ 2147483647 h 2928"/>
              <a:gd name="T6" fmla="*/ 2147483647 w 1864"/>
              <a:gd name="T7" fmla="*/ 2147483647 h 2928"/>
              <a:gd name="T8" fmla="*/ 2147483647 w 1864"/>
              <a:gd name="T9" fmla="*/ 2147483647 h 2928"/>
              <a:gd name="T10" fmla="*/ 2147483647 w 1864"/>
              <a:gd name="T11" fmla="*/ 2147483647 h 2928"/>
              <a:gd name="T12" fmla="*/ 2147483647 w 1864"/>
              <a:gd name="T13" fmla="*/ 2147483647 h 2928"/>
              <a:gd name="T14" fmla="*/ 2147483647 w 1864"/>
              <a:gd name="T15" fmla="*/ 2147483647 h 2928"/>
              <a:gd name="T16" fmla="*/ 2147483647 w 1864"/>
              <a:gd name="T17" fmla="*/ 2147483647 h 2928"/>
              <a:gd name="T18" fmla="*/ 2147483647 w 1864"/>
              <a:gd name="T19" fmla="*/ 2147483647 h 2928"/>
              <a:gd name="T20" fmla="*/ 2147483647 w 1864"/>
              <a:gd name="T21" fmla="*/ 2147483647 h 2928"/>
              <a:gd name="T22" fmla="*/ 2147483647 w 1864"/>
              <a:gd name="T23" fmla="*/ 2147483647 h 2928"/>
              <a:gd name="T24" fmla="*/ 2147483647 w 1864"/>
              <a:gd name="T25" fmla="*/ 2147483647 h 2928"/>
              <a:gd name="T26" fmla="*/ 2147483647 w 1864"/>
              <a:gd name="T27" fmla="*/ 2147483647 h 2928"/>
              <a:gd name="T28" fmla="*/ 2147483647 w 1864"/>
              <a:gd name="T29" fmla="*/ 2147483647 h 2928"/>
              <a:gd name="T30" fmla="*/ 2147483647 w 1864"/>
              <a:gd name="T31" fmla="*/ 2147483647 h 2928"/>
              <a:gd name="T32" fmla="*/ 2147483647 w 1864"/>
              <a:gd name="T33" fmla="*/ 2147483647 h 2928"/>
              <a:gd name="T34" fmla="*/ 2147483647 w 1864"/>
              <a:gd name="T35" fmla="*/ 2147483647 h 2928"/>
              <a:gd name="T36" fmla="*/ 2147483647 w 1864"/>
              <a:gd name="T37" fmla="*/ 2147483647 h 29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64"/>
              <a:gd name="T58" fmla="*/ 0 h 2928"/>
              <a:gd name="T59" fmla="*/ 1864 w 1864"/>
              <a:gd name="T60" fmla="*/ 2928 h 29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64" h="2928">
                <a:moveTo>
                  <a:pt x="1864" y="0"/>
                </a:moveTo>
                <a:cubicBezTo>
                  <a:pt x="1832" y="276"/>
                  <a:pt x="1814" y="556"/>
                  <a:pt x="1768" y="768"/>
                </a:cubicBezTo>
                <a:cubicBezTo>
                  <a:pt x="1722" y="980"/>
                  <a:pt x="1665" y="1144"/>
                  <a:pt x="1587" y="1272"/>
                </a:cubicBezTo>
                <a:cubicBezTo>
                  <a:pt x="1509" y="1400"/>
                  <a:pt x="1453" y="1458"/>
                  <a:pt x="1299" y="1534"/>
                </a:cubicBezTo>
                <a:cubicBezTo>
                  <a:pt x="1145" y="1610"/>
                  <a:pt x="834" y="1680"/>
                  <a:pt x="664" y="1728"/>
                </a:cubicBezTo>
                <a:cubicBezTo>
                  <a:pt x="494" y="1776"/>
                  <a:pt x="384" y="1792"/>
                  <a:pt x="280" y="1824"/>
                </a:cubicBezTo>
                <a:cubicBezTo>
                  <a:pt x="176" y="1856"/>
                  <a:pt x="80" y="1888"/>
                  <a:pt x="40" y="1920"/>
                </a:cubicBezTo>
                <a:cubicBezTo>
                  <a:pt x="0" y="1952"/>
                  <a:pt x="2" y="1978"/>
                  <a:pt x="42" y="2018"/>
                </a:cubicBezTo>
                <a:cubicBezTo>
                  <a:pt x="82" y="2058"/>
                  <a:pt x="201" y="2120"/>
                  <a:pt x="280" y="2160"/>
                </a:cubicBezTo>
                <a:cubicBezTo>
                  <a:pt x="359" y="2200"/>
                  <a:pt x="432" y="2224"/>
                  <a:pt x="520" y="2256"/>
                </a:cubicBezTo>
                <a:cubicBezTo>
                  <a:pt x="608" y="2288"/>
                  <a:pt x="720" y="2320"/>
                  <a:pt x="808" y="2352"/>
                </a:cubicBezTo>
                <a:cubicBezTo>
                  <a:pt x="896" y="2384"/>
                  <a:pt x="1001" y="2418"/>
                  <a:pt x="1048" y="2448"/>
                </a:cubicBezTo>
                <a:cubicBezTo>
                  <a:pt x="1095" y="2478"/>
                  <a:pt x="1103" y="2506"/>
                  <a:pt x="1089" y="2529"/>
                </a:cubicBezTo>
                <a:cubicBezTo>
                  <a:pt x="1075" y="2552"/>
                  <a:pt x="1028" y="2570"/>
                  <a:pt x="965" y="2588"/>
                </a:cubicBezTo>
                <a:cubicBezTo>
                  <a:pt x="902" y="2606"/>
                  <a:pt x="818" y="2623"/>
                  <a:pt x="712" y="2640"/>
                </a:cubicBezTo>
                <a:cubicBezTo>
                  <a:pt x="606" y="2657"/>
                  <a:pt x="397" y="2666"/>
                  <a:pt x="328" y="2688"/>
                </a:cubicBezTo>
                <a:cubicBezTo>
                  <a:pt x="259" y="2710"/>
                  <a:pt x="281" y="2747"/>
                  <a:pt x="297" y="2771"/>
                </a:cubicBezTo>
                <a:cubicBezTo>
                  <a:pt x="313" y="2795"/>
                  <a:pt x="363" y="2806"/>
                  <a:pt x="424" y="2832"/>
                </a:cubicBezTo>
                <a:cubicBezTo>
                  <a:pt x="485" y="2858"/>
                  <a:pt x="624" y="2912"/>
                  <a:pt x="664" y="2928"/>
                </a:cubicBezTo>
              </a:path>
            </a:pathLst>
          </a:custGeom>
          <a:noFill/>
          <a:ln w="38100">
            <a:solidFill>
              <a:srgbClr val="FF6600"/>
            </a:solidFill>
            <a:round/>
            <a:headEnd/>
            <a:tailEnd/>
          </a:ln>
        </p:spPr>
        <p:txBody>
          <a:bodyPr>
            <a:prstTxWarp prst="textNoShape">
              <a:avLst/>
            </a:prstTxWarp>
          </a:bodyPr>
          <a:lstStyle/>
          <a:p>
            <a:endParaRPr lang="en-US"/>
          </a:p>
        </p:txBody>
      </p:sp>
      <p:sp>
        <p:nvSpPr>
          <p:cNvPr id="14339" name="Text Box 3"/>
          <p:cNvSpPr txBox="1">
            <a:spLocks noChangeArrowheads="1"/>
          </p:cNvSpPr>
          <p:nvPr/>
        </p:nvSpPr>
        <p:spPr bwMode="auto">
          <a:xfrm>
            <a:off x="6330950" y="2667000"/>
            <a:ext cx="1670050" cy="366713"/>
          </a:xfrm>
          <a:prstGeom prst="rect">
            <a:avLst/>
          </a:prstGeom>
          <a:noFill/>
          <a:ln w="9525">
            <a:noFill/>
            <a:miter lim="800000"/>
            <a:headEnd/>
            <a:tailEnd/>
          </a:ln>
        </p:spPr>
        <p:txBody>
          <a:bodyPr wrap="none">
            <a:prstTxWarp prst="textNoShape">
              <a:avLst/>
            </a:prstTxWarp>
            <a:spAutoFit/>
          </a:bodyPr>
          <a:lstStyle/>
          <a:p>
            <a:r>
              <a:rPr lang="en-US"/>
              <a:t>Thermosphere</a:t>
            </a:r>
          </a:p>
        </p:txBody>
      </p:sp>
      <p:sp>
        <p:nvSpPr>
          <p:cNvPr id="14340" name="Text Box 4"/>
          <p:cNvSpPr txBox="1">
            <a:spLocks noChangeArrowheads="1"/>
          </p:cNvSpPr>
          <p:nvPr/>
        </p:nvSpPr>
        <p:spPr bwMode="auto">
          <a:xfrm>
            <a:off x="6378575" y="4495800"/>
            <a:ext cx="1441450" cy="366713"/>
          </a:xfrm>
          <a:prstGeom prst="rect">
            <a:avLst/>
          </a:prstGeom>
          <a:noFill/>
          <a:ln w="9525">
            <a:noFill/>
            <a:miter lim="800000"/>
            <a:headEnd/>
            <a:tailEnd/>
          </a:ln>
        </p:spPr>
        <p:txBody>
          <a:bodyPr wrap="none">
            <a:prstTxWarp prst="textNoShape">
              <a:avLst/>
            </a:prstTxWarp>
            <a:spAutoFit/>
          </a:bodyPr>
          <a:lstStyle/>
          <a:p>
            <a:r>
              <a:rPr lang="en-US"/>
              <a:t>Mesosphere</a:t>
            </a:r>
          </a:p>
        </p:txBody>
      </p:sp>
      <p:sp>
        <p:nvSpPr>
          <p:cNvPr id="14341" name="Text Box 5"/>
          <p:cNvSpPr txBox="1">
            <a:spLocks noChangeArrowheads="1"/>
          </p:cNvSpPr>
          <p:nvPr/>
        </p:nvSpPr>
        <p:spPr bwMode="auto">
          <a:xfrm>
            <a:off x="6356350" y="5257800"/>
            <a:ext cx="1492250" cy="366713"/>
          </a:xfrm>
          <a:prstGeom prst="rect">
            <a:avLst/>
          </a:prstGeom>
          <a:noFill/>
          <a:ln w="9525">
            <a:noFill/>
            <a:miter lim="800000"/>
            <a:headEnd/>
            <a:tailEnd/>
          </a:ln>
        </p:spPr>
        <p:txBody>
          <a:bodyPr wrap="none">
            <a:prstTxWarp prst="textNoShape">
              <a:avLst/>
            </a:prstTxWarp>
            <a:spAutoFit/>
          </a:bodyPr>
          <a:lstStyle/>
          <a:p>
            <a:r>
              <a:rPr lang="en-US"/>
              <a:t>Stratosphere</a:t>
            </a:r>
          </a:p>
        </p:txBody>
      </p:sp>
      <p:sp>
        <p:nvSpPr>
          <p:cNvPr id="14342" name="Text Box 6"/>
          <p:cNvSpPr txBox="1">
            <a:spLocks noChangeArrowheads="1"/>
          </p:cNvSpPr>
          <p:nvPr/>
        </p:nvSpPr>
        <p:spPr bwMode="auto">
          <a:xfrm>
            <a:off x="6369050" y="5576888"/>
            <a:ext cx="1479550" cy="366712"/>
          </a:xfrm>
          <a:prstGeom prst="rect">
            <a:avLst/>
          </a:prstGeom>
          <a:noFill/>
          <a:ln w="9525">
            <a:noFill/>
            <a:miter lim="800000"/>
            <a:headEnd/>
            <a:tailEnd/>
          </a:ln>
        </p:spPr>
        <p:txBody>
          <a:bodyPr wrap="none">
            <a:prstTxWarp prst="textNoShape">
              <a:avLst/>
            </a:prstTxWarp>
            <a:spAutoFit/>
          </a:bodyPr>
          <a:lstStyle/>
          <a:p>
            <a:r>
              <a:rPr lang="en-US"/>
              <a:t>Troposphere</a:t>
            </a:r>
          </a:p>
        </p:txBody>
      </p:sp>
      <p:sp>
        <p:nvSpPr>
          <p:cNvPr id="14343" name="Text Box 7"/>
          <p:cNvSpPr txBox="1">
            <a:spLocks noChangeArrowheads="1"/>
          </p:cNvSpPr>
          <p:nvPr/>
        </p:nvSpPr>
        <p:spPr bwMode="auto">
          <a:xfrm>
            <a:off x="8001000" y="5105400"/>
            <a:ext cx="939800" cy="366713"/>
          </a:xfrm>
          <a:prstGeom prst="rect">
            <a:avLst/>
          </a:prstGeom>
          <a:noFill/>
          <a:ln w="9525">
            <a:noFill/>
            <a:miter lim="800000"/>
            <a:headEnd/>
            <a:tailEnd/>
          </a:ln>
        </p:spPr>
        <p:txBody>
          <a:bodyPr wrap="none">
            <a:prstTxWarp prst="textNoShape">
              <a:avLst/>
            </a:prstTxWarp>
            <a:spAutoFit/>
          </a:bodyPr>
          <a:lstStyle/>
          <a:p>
            <a:r>
              <a:rPr lang="en-US"/>
              <a:t>~30 km</a:t>
            </a:r>
          </a:p>
        </p:txBody>
      </p:sp>
      <p:sp>
        <p:nvSpPr>
          <p:cNvPr id="14344" name="Text Box 8"/>
          <p:cNvSpPr txBox="1">
            <a:spLocks noChangeArrowheads="1"/>
          </p:cNvSpPr>
          <p:nvPr/>
        </p:nvSpPr>
        <p:spPr bwMode="auto">
          <a:xfrm>
            <a:off x="8001000" y="4191000"/>
            <a:ext cx="939800" cy="366713"/>
          </a:xfrm>
          <a:prstGeom prst="rect">
            <a:avLst/>
          </a:prstGeom>
          <a:noFill/>
          <a:ln w="9525">
            <a:noFill/>
            <a:miter lim="800000"/>
            <a:headEnd/>
            <a:tailEnd/>
          </a:ln>
        </p:spPr>
        <p:txBody>
          <a:bodyPr wrap="none">
            <a:prstTxWarp prst="textNoShape">
              <a:avLst/>
            </a:prstTxWarp>
            <a:spAutoFit/>
          </a:bodyPr>
          <a:lstStyle/>
          <a:p>
            <a:r>
              <a:rPr lang="en-US"/>
              <a:t>~90 km</a:t>
            </a:r>
          </a:p>
        </p:txBody>
      </p:sp>
      <p:sp>
        <p:nvSpPr>
          <p:cNvPr id="14345" name="Text Box 9"/>
          <p:cNvSpPr txBox="1">
            <a:spLocks noChangeArrowheads="1"/>
          </p:cNvSpPr>
          <p:nvPr/>
        </p:nvSpPr>
        <p:spPr bwMode="auto">
          <a:xfrm>
            <a:off x="8001000" y="5624513"/>
            <a:ext cx="939800" cy="366712"/>
          </a:xfrm>
          <a:prstGeom prst="rect">
            <a:avLst/>
          </a:prstGeom>
          <a:noFill/>
          <a:ln w="9525">
            <a:noFill/>
            <a:miter lim="800000"/>
            <a:headEnd/>
            <a:tailEnd/>
          </a:ln>
        </p:spPr>
        <p:txBody>
          <a:bodyPr wrap="none">
            <a:prstTxWarp prst="textNoShape">
              <a:avLst/>
            </a:prstTxWarp>
            <a:spAutoFit/>
          </a:bodyPr>
          <a:lstStyle/>
          <a:p>
            <a:r>
              <a:rPr lang="en-US"/>
              <a:t>~15 km</a:t>
            </a:r>
          </a:p>
        </p:txBody>
      </p:sp>
      <p:sp>
        <p:nvSpPr>
          <p:cNvPr id="14346" name="Text Box 10"/>
          <p:cNvSpPr txBox="1">
            <a:spLocks noChangeArrowheads="1"/>
          </p:cNvSpPr>
          <p:nvPr/>
        </p:nvSpPr>
        <p:spPr bwMode="auto">
          <a:xfrm>
            <a:off x="1752600" y="1919288"/>
            <a:ext cx="2736850" cy="366712"/>
          </a:xfrm>
          <a:prstGeom prst="rect">
            <a:avLst/>
          </a:prstGeom>
          <a:noFill/>
          <a:ln w="9525">
            <a:noFill/>
            <a:miter lim="800000"/>
            <a:headEnd/>
            <a:tailEnd/>
          </a:ln>
        </p:spPr>
        <p:txBody>
          <a:bodyPr wrap="none">
            <a:prstTxWarp prst="textNoShape">
              <a:avLst/>
            </a:prstTxWarp>
            <a:spAutoFit/>
          </a:bodyPr>
          <a:lstStyle/>
          <a:p>
            <a:r>
              <a:rPr lang="en-US">
                <a:solidFill>
                  <a:srgbClr val="660066"/>
                </a:solidFill>
              </a:rPr>
              <a:t>Extreme &amp; Far Ultraviolet</a:t>
            </a:r>
          </a:p>
        </p:txBody>
      </p:sp>
      <p:grpSp>
        <p:nvGrpSpPr>
          <p:cNvPr id="14347" name="Group 11"/>
          <p:cNvGrpSpPr>
            <a:grpSpLocks/>
          </p:cNvGrpSpPr>
          <p:nvPr/>
        </p:nvGrpSpPr>
        <p:grpSpPr bwMode="auto">
          <a:xfrm>
            <a:off x="5029200" y="5562600"/>
            <a:ext cx="838200" cy="304800"/>
            <a:chOff x="3216" y="3408"/>
            <a:chExt cx="672" cy="240"/>
          </a:xfrm>
        </p:grpSpPr>
        <p:sp>
          <p:nvSpPr>
            <p:cNvPr id="14366" name="Oval 12"/>
            <p:cNvSpPr>
              <a:spLocks noChangeArrowheads="1"/>
            </p:cNvSpPr>
            <p:nvPr/>
          </p:nvSpPr>
          <p:spPr bwMode="auto">
            <a:xfrm>
              <a:off x="3312" y="3504"/>
              <a:ext cx="384" cy="144"/>
            </a:xfrm>
            <a:prstGeom prst="ellipse">
              <a:avLst/>
            </a:prstGeom>
            <a:solidFill>
              <a:srgbClr val="969696"/>
            </a:solidFill>
            <a:ln w="9525">
              <a:noFill/>
              <a:round/>
              <a:headEnd/>
              <a:tailEnd/>
            </a:ln>
          </p:spPr>
          <p:txBody>
            <a:bodyPr wrap="none" anchor="ctr">
              <a:prstTxWarp prst="textNoShape">
                <a:avLst/>
              </a:prstTxWarp>
            </a:bodyPr>
            <a:lstStyle/>
            <a:p>
              <a:endParaRPr lang="en-US"/>
            </a:p>
          </p:txBody>
        </p:sp>
        <p:sp>
          <p:nvSpPr>
            <p:cNvPr id="14367" name="Oval 13"/>
            <p:cNvSpPr>
              <a:spLocks noChangeArrowheads="1"/>
            </p:cNvSpPr>
            <p:nvPr/>
          </p:nvSpPr>
          <p:spPr bwMode="auto">
            <a:xfrm>
              <a:off x="3504" y="3408"/>
              <a:ext cx="288" cy="144"/>
            </a:xfrm>
            <a:prstGeom prst="ellipse">
              <a:avLst/>
            </a:prstGeom>
            <a:solidFill>
              <a:srgbClr val="969696"/>
            </a:solidFill>
            <a:ln w="9525">
              <a:noFill/>
              <a:round/>
              <a:headEnd/>
              <a:tailEnd/>
            </a:ln>
          </p:spPr>
          <p:txBody>
            <a:bodyPr wrap="none" anchor="ctr">
              <a:prstTxWarp prst="textNoShape">
                <a:avLst/>
              </a:prstTxWarp>
            </a:bodyPr>
            <a:lstStyle/>
            <a:p>
              <a:endParaRPr lang="en-US"/>
            </a:p>
          </p:txBody>
        </p:sp>
        <p:sp>
          <p:nvSpPr>
            <p:cNvPr id="14368" name="Oval 14"/>
            <p:cNvSpPr>
              <a:spLocks noChangeArrowheads="1"/>
            </p:cNvSpPr>
            <p:nvPr/>
          </p:nvSpPr>
          <p:spPr bwMode="auto">
            <a:xfrm>
              <a:off x="3600" y="3504"/>
              <a:ext cx="288" cy="96"/>
            </a:xfrm>
            <a:prstGeom prst="ellipse">
              <a:avLst/>
            </a:prstGeom>
            <a:solidFill>
              <a:srgbClr val="969696"/>
            </a:solidFill>
            <a:ln w="9525">
              <a:noFill/>
              <a:round/>
              <a:headEnd/>
              <a:tailEnd/>
            </a:ln>
          </p:spPr>
          <p:txBody>
            <a:bodyPr wrap="none" anchor="ctr">
              <a:prstTxWarp prst="textNoShape">
                <a:avLst/>
              </a:prstTxWarp>
            </a:bodyPr>
            <a:lstStyle/>
            <a:p>
              <a:endParaRPr lang="en-US"/>
            </a:p>
          </p:txBody>
        </p:sp>
        <p:sp>
          <p:nvSpPr>
            <p:cNvPr id="14369" name="Oval 15"/>
            <p:cNvSpPr>
              <a:spLocks noChangeArrowheads="1"/>
            </p:cNvSpPr>
            <p:nvPr/>
          </p:nvSpPr>
          <p:spPr bwMode="auto">
            <a:xfrm>
              <a:off x="3216" y="3456"/>
              <a:ext cx="336" cy="144"/>
            </a:xfrm>
            <a:prstGeom prst="ellipse">
              <a:avLst/>
            </a:prstGeom>
            <a:solidFill>
              <a:srgbClr val="969696"/>
            </a:solidFill>
            <a:ln w="9525">
              <a:noFill/>
              <a:round/>
              <a:headEnd/>
              <a:tailEnd/>
            </a:ln>
          </p:spPr>
          <p:txBody>
            <a:bodyPr wrap="none" anchor="ctr">
              <a:prstTxWarp prst="textNoShape">
                <a:avLst/>
              </a:prstTxWarp>
            </a:bodyPr>
            <a:lstStyle/>
            <a:p>
              <a:endParaRPr lang="en-US"/>
            </a:p>
          </p:txBody>
        </p:sp>
      </p:grpSp>
      <p:sp>
        <p:nvSpPr>
          <p:cNvPr id="14348" name="Text Box 16"/>
          <p:cNvSpPr txBox="1">
            <a:spLocks noChangeArrowheads="1"/>
          </p:cNvSpPr>
          <p:nvPr/>
        </p:nvSpPr>
        <p:spPr bwMode="auto">
          <a:xfrm>
            <a:off x="2133600" y="4814888"/>
            <a:ext cx="1200150" cy="366712"/>
          </a:xfrm>
          <a:prstGeom prst="rect">
            <a:avLst/>
          </a:prstGeom>
          <a:noFill/>
          <a:ln w="9525">
            <a:noFill/>
            <a:miter lim="800000"/>
            <a:headEnd/>
            <a:tailEnd/>
          </a:ln>
        </p:spPr>
        <p:txBody>
          <a:bodyPr wrap="none">
            <a:prstTxWarp prst="textNoShape">
              <a:avLst/>
            </a:prstTxWarp>
            <a:spAutoFit/>
          </a:bodyPr>
          <a:lstStyle/>
          <a:p>
            <a:r>
              <a:rPr lang="en-US">
                <a:solidFill>
                  <a:srgbClr val="9900FF"/>
                </a:solidFill>
              </a:rPr>
              <a:t>Ultraviolet</a:t>
            </a:r>
          </a:p>
        </p:txBody>
      </p:sp>
      <p:sp>
        <p:nvSpPr>
          <p:cNvPr id="14349" name="Text Box 17"/>
          <p:cNvSpPr txBox="1">
            <a:spLocks noChangeArrowheads="1"/>
          </p:cNvSpPr>
          <p:nvPr/>
        </p:nvSpPr>
        <p:spPr bwMode="auto">
          <a:xfrm>
            <a:off x="1898650" y="3200400"/>
            <a:ext cx="2216150" cy="641350"/>
          </a:xfrm>
          <a:prstGeom prst="rect">
            <a:avLst/>
          </a:prstGeom>
          <a:noFill/>
          <a:ln w="9525">
            <a:noFill/>
            <a:miter lim="800000"/>
            <a:headEnd/>
            <a:tailEnd/>
          </a:ln>
        </p:spPr>
        <p:txBody>
          <a:bodyPr wrap="none">
            <a:prstTxWarp prst="textNoShape">
              <a:avLst/>
            </a:prstTxWarp>
            <a:spAutoFit/>
          </a:bodyPr>
          <a:lstStyle/>
          <a:p>
            <a:r>
              <a:rPr lang="en-US">
                <a:solidFill>
                  <a:srgbClr val="990099"/>
                </a:solidFill>
              </a:rPr>
              <a:t>Schumann-Runge</a:t>
            </a:r>
          </a:p>
          <a:p>
            <a:r>
              <a:rPr lang="en-US">
                <a:solidFill>
                  <a:srgbClr val="990099"/>
                </a:solidFill>
              </a:rPr>
              <a:t>Bands &amp; Continuum</a:t>
            </a:r>
          </a:p>
        </p:txBody>
      </p:sp>
      <p:sp>
        <p:nvSpPr>
          <p:cNvPr id="14350" name="Oval 18"/>
          <p:cNvSpPr>
            <a:spLocks noChangeArrowheads="1"/>
          </p:cNvSpPr>
          <p:nvPr/>
        </p:nvSpPr>
        <p:spPr bwMode="auto">
          <a:xfrm>
            <a:off x="2895600" y="4038600"/>
            <a:ext cx="533400" cy="457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b="1"/>
              <a:t>O</a:t>
            </a:r>
            <a:r>
              <a:rPr lang="en-US" b="1" baseline="-25000"/>
              <a:t>2</a:t>
            </a:r>
          </a:p>
        </p:txBody>
      </p:sp>
      <p:sp>
        <p:nvSpPr>
          <p:cNvPr id="14351" name="Oval 19"/>
          <p:cNvSpPr>
            <a:spLocks noChangeArrowheads="1"/>
          </p:cNvSpPr>
          <p:nvPr/>
        </p:nvSpPr>
        <p:spPr bwMode="auto">
          <a:xfrm>
            <a:off x="5638800" y="1981200"/>
            <a:ext cx="533400" cy="457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b="1"/>
              <a:t>O</a:t>
            </a:r>
            <a:endParaRPr lang="en-US" b="1" baseline="-25000"/>
          </a:p>
        </p:txBody>
      </p:sp>
      <p:sp>
        <p:nvSpPr>
          <p:cNvPr id="14352" name="Oval 20"/>
          <p:cNvSpPr>
            <a:spLocks noChangeArrowheads="1"/>
          </p:cNvSpPr>
          <p:nvPr/>
        </p:nvSpPr>
        <p:spPr bwMode="auto">
          <a:xfrm>
            <a:off x="3276600" y="5638800"/>
            <a:ext cx="609600" cy="3810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b="1"/>
              <a:t>H</a:t>
            </a:r>
            <a:r>
              <a:rPr lang="en-US" b="1" baseline="-25000"/>
              <a:t>2</a:t>
            </a:r>
            <a:r>
              <a:rPr lang="en-US" b="1"/>
              <a:t>O</a:t>
            </a:r>
            <a:endParaRPr lang="en-US" b="1" baseline="-25000"/>
          </a:p>
        </p:txBody>
      </p:sp>
      <p:sp>
        <p:nvSpPr>
          <p:cNvPr id="14353" name="Line 21"/>
          <p:cNvSpPr>
            <a:spLocks noChangeShapeType="1"/>
          </p:cNvSpPr>
          <p:nvPr/>
        </p:nvSpPr>
        <p:spPr bwMode="auto">
          <a:xfrm>
            <a:off x="8001000" y="762000"/>
            <a:ext cx="0" cy="5334000"/>
          </a:xfrm>
          <a:prstGeom prst="line">
            <a:avLst/>
          </a:prstGeom>
          <a:noFill/>
          <a:ln w="25400">
            <a:solidFill>
              <a:schemeClr val="tx1"/>
            </a:solidFill>
            <a:round/>
            <a:headEnd/>
            <a:tailEnd/>
          </a:ln>
        </p:spPr>
        <p:txBody>
          <a:bodyPr>
            <a:prstTxWarp prst="textNoShape">
              <a:avLst/>
            </a:prstTxWarp>
          </a:bodyPr>
          <a:lstStyle/>
          <a:p>
            <a:endParaRPr lang="en-US"/>
          </a:p>
        </p:txBody>
      </p:sp>
      <p:sp>
        <p:nvSpPr>
          <p:cNvPr id="14354" name="Text Box 22"/>
          <p:cNvSpPr txBox="1">
            <a:spLocks noChangeArrowheads="1"/>
          </p:cNvSpPr>
          <p:nvPr/>
        </p:nvSpPr>
        <p:spPr bwMode="auto">
          <a:xfrm rot="10800000">
            <a:off x="8305800" y="2438400"/>
            <a:ext cx="458788" cy="1374775"/>
          </a:xfrm>
          <a:prstGeom prst="rect">
            <a:avLst/>
          </a:prstGeom>
          <a:noFill/>
          <a:ln w="9525">
            <a:noFill/>
            <a:miter lim="800000"/>
            <a:headEnd/>
            <a:tailEnd/>
          </a:ln>
        </p:spPr>
        <p:txBody>
          <a:bodyPr vert="eaVert" wrap="none">
            <a:prstTxWarp prst="textNoShape">
              <a:avLst/>
            </a:prstTxWarp>
            <a:spAutoFit/>
          </a:bodyPr>
          <a:lstStyle/>
          <a:p>
            <a:r>
              <a:rPr lang="en-US"/>
              <a:t>Altitude (km)</a:t>
            </a:r>
          </a:p>
        </p:txBody>
      </p:sp>
      <p:sp>
        <p:nvSpPr>
          <p:cNvPr id="14355" name="Oval 23"/>
          <p:cNvSpPr>
            <a:spLocks noChangeArrowheads="1"/>
          </p:cNvSpPr>
          <p:nvPr/>
        </p:nvSpPr>
        <p:spPr bwMode="auto">
          <a:xfrm>
            <a:off x="3505200" y="4953000"/>
            <a:ext cx="533400" cy="457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b="1"/>
              <a:t>O</a:t>
            </a:r>
            <a:r>
              <a:rPr lang="en-US" b="1" baseline="-25000"/>
              <a:t>3</a:t>
            </a:r>
          </a:p>
        </p:txBody>
      </p:sp>
      <p:sp>
        <p:nvSpPr>
          <p:cNvPr id="14356" name="Text Box 24"/>
          <p:cNvSpPr txBox="1">
            <a:spLocks noChangeArrowheads="1"/>
          </p:cNvSpPr>
          <p:nvPr/>
        </p:nvSpPr>
        <p:spPr bwMode="auto">
          <a:xfrm>
            <a:off x="2228850" y="5653088"/>
            <a:ext cx="971550" cy="366712"/>
          </a:xfrm>
          <a:prstGeom prst="rect">
            <a:avLst/>
          </a:prstGeom>
          <a:noFill/>
          <a:ln w="9525">
            <a:noFill/>
            <a:miter lim="800000"/>
            <a:headEnd/>
            <a:tailEnd/>
          </a:ln>
        </p:spPr>
        <p:txBody>
          <a:bodyPr wrap="none">
            <a:prstTxWarp prst="textNoShape">
              <a:avLst/>
            </a:prstTxWarp>
            <a:spAutoFit/>
          </a:bodyPr>
          <a:lstStyle/>
          <a:p>
            <a:r>
              <a:rPr lang="en-US">
                <a:solidFill>
                  <a:srgbClr val="800000"/>
                </a:solidFill>
              </a:rPr>
              <a:t>Infrared</a:t>
            </a:r>
          </a:p>
        </p:txBody>
      </p:sp>
      <p:sp>
        <p:nvSpPr>
          <p:cNvPr id="14357" name="Rectangle 25"/>
          <p:cNvSpPr>
            <a:spLocks noChangeArrowheads="1"/>
          </p:cNvSpPr>
          <p:nvPr/>
        </p:nvSpPr>
        <p:spPr bwMode="auto">
          <a:xfrm>
            <a:off x="381000" y="5029200"/>
            <a:ext cx="838200" cy="533400"/>
          </a:xfrm>
          <a:prstGeom prst="rect">
            <a:avLst/>
          </a:prstGeom>
          <a:solidFill>
            <a:srgbClr val="99CC00"/>
          </a:solidFill>
          <a:ln w="9525">
            <a:solidFill>
              <a:schemeClr val="tx1"/>
            </a:solidFill>
            <a:miter lim="800000"/>
            <a:headEnd/>
            <a:tailEnd/>
          </a:ln>
        </p:spPr>
        <p:txBody>
          <a:bodyPr wrap="none" anchor="ctr">
            <a:prstTxWarp prst="textNoShape">
              <a:avLst/>
            </a:prstTxWarp>
          </a:bodyPr>
          <a:lstStyle/>
          <a:p>
            <a:pPr algn="ctr"/>
            <a:r>
              <a:rPr lang="en-US" b="1"/>
              <a:t>QBO</a:t>
            </a:r>
          </a:p>
        </p:txBody>
      </p:sp>
      <p:sp>
        <p:nvSpPr>
          <p:cNvPr id="14358" name="Rectangle 26"/>
          <p:cNvSpPr>
            <a:spLocks noChangeArrowheads="1"/>
          </p:cNvSpPr>
          <p:nvPr/>
        </p:nvSpPr>
        <p:spPr bwMode="auto">
          <a:xfrm>
            <a:off x="381000" y="4038600"/>
            <a:ext cx="838200" cy="533400"/>
          </a:xfrm>
          <a:prstGeom prst="rect">
            <a:avLst/>
          </a:prstGeom>
          <a:solidFill>
            <a:srgbClr val="99CC00"/>
          </a:solidFill>
          <a:ln w="9525">
            <a:solidFill>
              <a:schemeClr val="tx1"/>
            </a:solidFill>
            <a:miter lim="800000"/>
            <a:headEnd/>
            <a:tailEnd/>
          </a:ln>
        </p:spPr>
        <p:txBody>
          <a:bodyPr wrap="none" anchor="ctr">
            <a:prstTxWarp prst="textNoShape">
              <a:avLst/>
            </a:prstTxWarp>
          </a:bodyPr>
          <a:lstStyle/>
          <a:p>
            <a:pPr algn="ctr"/>
            <a:r>
              <a:rPr lang="en-US" b="1"/>
              <a:t>SAO</a:t>
            </a:r>
          </a:p>
        </p:txBody>
      </p:sp>
      <p:sp>
        <p:nvSpPr>
          <p:cNvPr id="14359" name="Rectangle 27"/>
          <p:cNvSpPr>
            <a:spLocks noChangeArrowheads="1"/>
          </p:cNvSpPr>
          <p:nvPr/>
        </p:nvSpPr>
        <p:spPr bwMode="auto">
          <a:xfrm>
            <a:off x="152400" y="2209800"/>
            <a:ext cx="1295400" cy="533400"/>
          </a:xfrm>
          <a:prstGeom prst="rect">
            <a:avLst/>
          </a:prstGeom>
          <a:solidFill>
            <a:srgbClr val="99CC00"/>
          </a:solidFill>
          <a:ln w="9525">
            <a:solidFill>
              <a:schemeClr val="tx1"/>
            </a:solidFill>
            <a:miter lim="800000"/>
            <a:headEnd/>
            <a:tailEnd/>
          </a:ln>
        </p:spPr>
        <p:txBody>
          <a:bodyPr wrap="none" anchor="ctr">
            <a:prstTxWarp prst="textNoShape">
              <a:avLst/>
            </a:prstTxWarp>
          </a:bodyPr>
          <a:lstStyle/>
          <a:p>
            <a:pPr algn="ctr"/>
            <a:r>
              <a:rPr lang="en-US" b="1"/>
              <a:t>Solar Cycle</a:t>
            </a:r>
          </a:p>
        </p:txBody>
      </p:sp>
      <p:sp>
        <p:nvSpPr>
          <p:cNvPr id="14360" name="Line 28"/>
          <p:cNvSpPr>
            <a:spLocks noChangeShapeType="1"/>
          </p:cNvSpPr>
          <p:nvPr/>
        </p:nvSpPr>
        <p:spPr bwMode="auto">
          <a:xfrm>
            <a:off x="1143000" y="6096000"/>
            <a:ext cx="6858000" cy="0"/>
          </a:xfrm>
          <a:prstGeom prst="line">
            <a:avLst/>
          </a:prstGeom>
          <a:noFill/>
          <a:ln w="25400">
            <a:solidFill>
              <a:schemeClr val="tx1"/>
            </a:solidFill>
            <a:round/>
            <a:headEnd/>
            <a:tailEnd/>
          </a:ln>
        </p:spPr>
        <p:txBody>
          <a:bodyPr>
            <a:prstTxWarp prst="textNoShape">
              <a:avLst/>
            </a:prstTxWarp>
          </a:bodyPr>
          <a:lstStyle/>
          <a:p>
            <a:endParaRPr lang="en-US"/>
          </a:p>
        </p:txBody>
      </p:sp>
      <p:sp>
        <p:nvSpPr>
          <p:cNvPr id="14361" name="AutoShape 29"/>
          <p:cNvSpPr>
            <a:spLocks noChangeArrowheads="1"/>
          </p:cNvSpPr>
          <p:nvPr/>
        </p:nvSpPr>
        <p:spPr bwMode="auto">
          <a:xfrm>
            <a:off x="1143000" y="6172200"/>
            <a:ext cx="1676400" cy="381000"/>
          </a:xfrm>
          <a:prstGeom prst="upArrow">
            <a:avLst>
              <a:gd name="adj1" fmla="val 50000"/>
              <a:gd name="adj2" fmla="val 44583"/>
            </a:avLst>
          </a:prstGeom>
          <a:solidFill>
            <a:srgbClr val="FF0000">
              <a:alpha val="59999"/>
            </a:srgbClr>
          </a:solidFill>
          <a:ln w="9525">
            <a:solidFill>
              <a:schemeClr val="tx1"/>
            </a:solidFill>
            <a:miter lim="800000"/>
            <a:headEnd/>
            <a:tailEnd/>
          </a:ln>
        </p:spPr>
        <p:txBody>
          <a:bodyPr vert="eaVert" wrap="none" anchor="ctr">
            <a:prstTxWarp prst="textNoShape">
              <a:avLst/>
            </a:prstTxWarp>
          </a:bodyPr>
          <a:lstStyle/>
          <a:p>
            <a:endParaRPr lang="en-US"/>
          </a:p>
        </p:txBody>
      </p:sp>
      <p:sp>
        <p:nvSpPr>
          <p:cNvPr id="14362" name="Text Box 30"/>
          <p:cNvSpPr txBox="1">
            <a:spLocks noChangeArrowheads="1"/>
          </p:cNvSpPr>
          <p:nvPr/>
        </p:nvSpPr>
        <p:spPr bwMode="auto">
          <a:xfrm>
            <a:off x="1219200" y="6172200"/>
            <a:ext cx="1606550" cy="366713"/>
          </a:xfrm>
          <a:prstGeom prst="rect">
            <a:avLst/>
          </a:prstGeom>
          <a:noFill/>
          <a:ln w="9525">
            <a:noFill/>
            <a:miter lim="800000"/>
            <a:headEnd/>
            <a:tailEnd/>
          </a:ln>
        </p:spPr>
        <p:txBody>
          <a:bodyPr wrap="none">
            <a:prstTxWarp prst="textNoShape">
              <a:avLst/>
            </a:prstTxWarp>
            <a:spAutoFit/>
          </a:bodyPr>
          <a:lstStyle/>
          <a:p>
            <a:r>
              <a:rPr lang="en-US"/>
              <a:t>Sensible Heat</a:t>
            </a:r>
          </a:p>
        </p:txBody>
      </p:sp>
      <p:sp>
        <p:nvSpPr>
          <p:cNvPr id="14363" name="Text Box 31"/>
          <p:cNvSpPr txBox="1">
            <a:spLocks noChangeArrowheads="1"/>
          </p:cNvSpPr>
          <p:nvPr/>
        </p:nvSpPr>
        <p:spPr bwMode="auto">
          <a:xfrm>
            <a:off x="4800600" y="5791200"/>
            <a:ext cx="1365250" cy="366713"/>
          </a:xfrm>
          <a:prstGeom prst="rect">
            <a:avLst/>
          </a:prstGeom>
          <a:noFill/>
          <a:ln w="9525">
            <a:noFill/>
            <a:miter lim="800000"/>
            <a:headEnd/>
            <a:tailEnd/>
          </a:ln>
        </p:spPr>
        <p:txBody>
          <a:bodyPr wrap="none">
            <a:prstTxWarp prst="textNoShape">
              <a:avLst/>
            </a:prstTxWarp>
            <a:spAutoFit/>
          </a:bodyPr>
          <a:lstStyle/>
          <a:p>
            <a:r>
              <a:rPr lang="en-US"/>
              <a:t>Latent Heat</a:t>
            </a:r>
          </a:p>
        </p:txBody>
      </p:sp>
      <p:sp>
        <p:nvSpPr>
          <p:cNvPr id="14364" name="Rectangle 32"/>
          <p:cNvSpPr>
            <a:spLocks noChangeArrowheads="1"/>
          </p:cNvSpPr>
          <p:nvPr/>
        </p:nvSpPr>
        <p:spPr bwMode="auto">
          <a:xfrm>
            <a:off x="457200" y="-152400"/>
            <a:ext cx="8229600" cy="1143000"/>
          </a:xfrm>
          <a:prstGeom prst="rect">
            <a:avLst/>
          </a:prstGeom>
          <a:noFill/>
          <a:ln w="9525">
            <a:noFill/>
            <a:miter lim="800000"/>
            <a:headEnd/>
            <a:tailEnd/>
          </a:ln>
        </p:spPr>
        <p:txBody>
          <a:bodyPr anchor="ctr">
            <a:prstTxWarp prst="textNoShape">
              <a:avLst/>
            </a:prstTxWarp>
          </a:bodyPr>
          <a:lstStyle/>
          <a:p>
            <a:pPr algn="ctr"/>
            <a:r>
              <a:rPr lang="en-US" sz="4400">
                <a:solidFill>
                  <a:srgbClr val="CC0000"/>
                </a:solidFill>
                <a:latin typeface="Lucida Sans" charset="0"/>
              </a:rPr>
              <a:t>Forcing of Thermal Tides</a:t>
            </a:r>
          </a:p>
        </p:txBody>
      </p:sp>
      <p:sp>
        <p:nvSpPr>
          <p:cNvPr id="14365" name="Text Box 33"/>
          <p:cNvSpPr txBox="1">
            <a:spLocks noChangeArrowheads="1"/>
          </p:cNvSpPr>
          <p:nvPr/>
        </p:nvSpPr>
        <p:spPr bwMode="auto">
          <a:xfrm>
            <a:off x="3765550" y="6172200"/>
            <a:ext cx="1492250" cy="366713"/>
          </a:xfrm>
          <a:prstGeom prst="rect">
            <a:avLst/>
          </a:prstGeom>
          <a:noFill/>
          <a:ln w="9525">
            <a:noFill/>
            <a:miter lim="800000"/>
            <a:headEnd/>
            <a:tailEnd/>
          </a:ln>
        </p:spPr>
        <p:txBody>
          <a:bodyPr wrap="none">
            <a:prstTxWarp prst="textNoShape">
              <a:avLst/>
            </a:prstTxWarp>
            <a:spAutoFit/>
          </a:bodyPr>
          <a:lstStyle/>
          <a:p>
            <a:r>
              <a:rPr lang="en-US"/>
              <a:t>Temperature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12"/>
          <p:cNvPicPr>
            <a:picLocks noChangeAspect="1" noChangeArrowheads="1"/>
          </p:cNvPicPr>
          <p:nvPr/>
        </p:nvPicPr>
        <p:blipFill>
          <a:blip r:embed="rId2"/>
          <a:srcRect/>
          <a:stretch>
            <a:fillRect/>
          </a:stretch>
        </p:blipFill>
        <p:spPr bwMode="auto">
          <a:xfrm>
            <a:off x="114300" y="280988"/>
            <a:ext cx="8915400" cy="6296025"/>
          </a:xfrm>
          <a:prstGeom prst="rect">
            <a:avLst/>
          </a:prstGeom>
          <a:noFill/>
          <a:ln w="9525">
            <a:noFill/>
            <a:miter lim="800000"/>
            <a:headEnd/>
            <a:tailEnd/>
          </a:ln>
        </p:spPr>
      </p:pic>
      <p:sp>
        <p:nvSpPr>
          <p:cNvPr id="15363" name="Rectangle 4"/>
          <p:cNvSpPr>
            <a:spLocks noGrp="1" noChangeArrowheads="1"/>
          </p:cNvSpPr>
          <p:nvPr>
            <p:ph type="title"/>
          </p:nvPr>
        </p:nvSpPr>
        <p:spPr>
          <a:xfrm>
            <a:off x="457200" y="76200"/>
            <a:ext cx="8229600" cy="1143000"/>
          </a:xfrm>
        </p:spPr>
        <p:txBody>
          <a:bodyPr/>
          <a:lstStyle/>
          <a:p>
            <a:r>
              <a:rPr lang="en-US"/>
              <a:t>Variability at middle latitudes</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2"/>
          <a:srcRect/>
          <a:stretch>
            <a:fillRect/>
          </a:stretch>
        </p:blipFill>
        <p:spPr bwMode="auto">
          <a:xfrm>
            <a:off x="114300" y="280988"/>
            <a:ext cx="8915400" cy="6296025"/>
          </a:xfrm>
          <a:prstGeom prst="rect">
            <a:avLst/>
          </a:prstGeom>
          <a:noFill/>
          <a:ln w="9525">
            <a:noFill/>
            <a:miter lim="800000"/>
            <a:headEnd/>
            <a:tailEnd/>
          </a:ln>
        </p:spPr>
      </p:pic>
      <p:sp>
        <p:nvSpPr>
          <p:cNvPr id="16387" name="Rectangle 5"/>
          <p:cNvSpPr>
            <a:spLocks noChangeArrowheads="1"/>
          </p:cNvSpPr>
          <p:nvPr/>
        </p:nvSpPr>
        <p:spPr bwMode="auto">
          <a:xfrm>
            <a:off x="457200" y="76200"/>
            <a:ext cx="8229600" cy="1143000"/>
          </a:xfrm>
          <a:prstGeom prst="rect">
            <a:avLst/>
          </a:prstGeom>
          <a:noFill/>
          <a:ln w="9525">
            <a:noFill/>
            <a:miter lim="800000"/>
            <a:headEnd/>
            <a:tailEnd/>
          </a:ln>
        </p:spPr>
        <p:txBody>
          <a:bodyPr anchor="ctr">
            <a:prstTxWarp prst="textNoShape">
              <a:avLst/>
            </a:prstTxWarp>
          </a:bodyPr>
          <a:lstStyle/>
          <a:p>
            <a:pPr algn="ctr"/>
            <a:r>
              <a:rPr lang="en-US" sz="4400">
                <a:solidFill>
                  <a:srgbClr val="CC0000"/>
                </a:solidFill>
                <a:latin typeface="Lucida Sans" charset="0"/>
              </a:rPr>
              <a:t>Variability at middle latitudes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srcRect/>
          <a:stretch>
            <a:fillRect/>
          </a:stretch>
        </p:blipFill>
        <p:spPr bwMode="auto">
          <a:xfrm>
            <a:off x="114300" y="280988"/>
            <a:ext cx="8915400" cy="6296025"/>
          </a:xfrm>
          <a:prstGeom prst="rect">
            <a:avLst/>
          </a:prstGeom>
          <a:noFill/>
          <a:ln w="9525">
            <a:noFill/>
            <a:miter lim="800000"/>
            <a:headEnd/>
            <a:tailEnd/>
          </a:ln>
        </p:spPr>
      </p:pic>
      <p:sp>
        <p:nvSpPr>
          <p:cNvPr id="17411" name="Rectangle 3"/>
          <p:cNvSpPr>
            <a:spLocks noChangeArrowheads="1"/>
          </p:cNvSpPr>
          <p:nvPr/>
        </p:nvSpPr>
        <p:spPr bwMode="auto">
          <a:xfrm>
            <a:off x="457200" y="76200"/>
            <a:ext cx="8229600" cy="1143000"/>
          </a:xfrm>
          <a:prstGeom prst="rect">
            <a:avLst/>
          </a:prstGeom>
          <a:noFill/>
          <a:ln w="9525">
            <a:noFill/>
            <a:miter lim="800000"/>
            <a:headEnd/>
            <a:tailEnd/>
          </a:ln>
        </p:spPr>
        <p:txBody>
          <a:bodyPr anchor="ctr">
            <a:prstTxWarp prst="textNoShape">
              <a:avLst/>
            </a:prstTxWarp>
          </a:bodyPr>
          <a:lstStyle/>
          <a:p>
            <a:pPr algn="ctr"/>
            <a:r>
              <a:rPr lang="en-US" sz="4400">
                <a:solidFill>
                  <a:srgbClr val="CC0000"/>
                </a:solidFill>
                <a:latin typeface="Lucida Sans" charset="0"/>
              </a:rPr>
              <a:t>Variability at high latitudes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srcRect/>
          <a:stretch>
            <a:fillRect/>
          </a:stretch>
        </p:blipFill>
        <p:spPr bwMode="auto">
          <a:xfrm>
            <a:off x="114300" y="280988"/>
            <a:ext cx="8915400" cy="6296025"/>
          </a:xfrm>
          <a:prstGeom prst="rect">
            <a:avLst/>
          </a:prstGeom>
          <a:noFill/>
          <a:ln w="9525">
            <a:noFill/>
            <a:miter lim="800000"/>
            <a:headEnd/>
            <a:tailEnd/>
          </a:ln>
        </p:spPr>
      </p:pic>
      <p:sp>
        <p:nvSpPr>
          <p:cNvPr id="18435" name="Rectangle 3"/>
          <p:cNvSpPr>
            <a:spLocks noChangeArrowheads="1"/>
          </p:cNvSpPr>
          <p:nvPr/>
        </p:nvSpPr>
        <p:spPr bwMode="auto">
          <a:xfrm>
            <a:off x="457200" y="76200"/>
            <a:ext cx="8229600" cy="1143000"/>
          </a:xfrm>
          <a:prstGeom prst="rect">
            <a:avLst/>
          </a:prstGeom>
          <a:noFill/>
          <a:ln w="9525">
            <a:noFill/>
            <a:miter lim="800000"/>
            <a:headEnd/>
            <a:tailEnd/>
          </a:ln>
        </p:spPr>
        <p:txBody>
          <a:bodyPr anchor="ctr">
            <a:prstTxWarp prst="textNoShape">
              <a:avLst/>
            </a:prstTxWarp>
          </a:bodyPr>
          <a:lstStyle/>
          <a:p>
            <a:pPr algn="ctr"/>
            <a:r>
              <a:rPr lang="en-US" sz="4400">
                <a:solidFill>
                  <a:srgbClr val="CC0000"/>
                </a:solidFill>
                <a:latin typeface="Lucida Sans" charset="0"/>
              </a:rPr>
              <a:t>Variability at high latitudes</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1" descr="tides_scan_Page_09.png"/>
          <p:cNvPicPr>
            <a:picLocks noChangeAspect="1"/>
          </p:cNvPicPr>
          <p:nvPr/>
        </p:nvPicPr>
        <p:blipFill>
          <a:blip r:embed="rId2"/>
          <a:srcRect t="13789" r="7977"/>
          <a:stretch>
            <a:fillRect/>
          </a:stretch>
        </p:blipFill>
        <p:spPr bwMode="auto">
          <a:xfrm>
            <a:off x="990600" y="1066800"/>
            <a:ext cx="7239000" cy="5240338"/>
          </a:xfrm>
          <a:prstGeom prst="rect">
            <a:avLst/>
          </a:prstGeom>
          <a:noFill/>
          <a:ln w="9525">
            <a:noFill/>
            <a:miter lim="800000"/>
            <a:headEnd/>
            <a:tailEnd/>
          </a:ln>
        </p:spPr>
      </p:pic>
      <p:sp>
        <p:nvSpPr>
          <p:cNvPr id="4" name="Rectangle 4"/>
          <p:cNvSpPr txBox="1">
            <a:spLocks noChangeArrowheads="1"/>
          </p:cNvSpPr>
          <p:nvPr/>
        </p:nvSpPr>
        <p:spPr>
          <a:xfrm>
            <a:off x="457200" y="304800"/>
            <a:ext cx="8229600" cy="1143000"/>
          </a:xfrm>
          <a:prstGeom prst="rect">
            <a:avLst/>
          </a:prstGeom>
        </p:spPr>
        <p:txBody>
          <a:bodyPr/>
          <a:lstStyle/>
          <a:p>
            <a:pPr algn="ctr">
              <a:defRPr/>
            </a:pPr>
            <a:r>
              <a:rPr lang="en-US" sz="3600" kern="0" dirty="0" smtClean="0">
                <a:solidFill>
                  <a:srgbClr val="CC0000"/>
                </a:solidFill>
                <a:latin typeface="+mj-lt"/>
                <a:ea typeface="+mj-ea"/>
                <a:cs typeface="+mj-cs"/>
              </a:rPr>
              <a:t>Solar </a:t>
            </a:r>
            <a:r>
              <a:rPr lang="en-US" sz="3600" kern="0" dirty="0">
                <a:solidFill>
                  <a:srgbClr val="CC0000"/>
                </a:solidFill>
                <a:latin typeface="+mj-lt"/>
                <a:ea typeface="+mj-ea"/>
                <a:cs typeface="+mj-cs"/>
              </a:rPr>
              <a:t>Cycle</a:t>
            </a:r>
            <a:r>
              <a:rPr lang="en-US" sz="3600" kern="0" dirty="0" smtClean="0">
                <a:solidFill>
                  <a:srgbClr val="CC0000"/>
                </a:solidFill>
                <a:latin typeface="+mj-lt"/>
                <a:ea typeface="+mj-ea"/>
                <a:cs typeface="+mj-cs"/>
              </a:rPr>
              <a:t> Prominent</a:t>
            </a:r>
            <a:endParaRPr lang="en-US" sz="3600" kern="0" dirty="0">
              <a:solidFill>
                <a:srgbClr val="CC0000"/>
              </a:solidFill>
              <a:latin typeface="+mj-lt"/>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5" descr="tides_scan_Page_26.png"/>
          <p:cNvPicPr>
            <a:picLocks noChangeAspect="1"/>
          </p:cNvPicPr>
          <p:nvPr/>
        </p:nvPicPr>
        <p:blipFill>
          <a:blip r:embed="rId2"/>
          <a:srcRect t="12614" r="8888"/>
          <a:stretch>
            <a:fillRect/>
          </a:stretch>
        </p:blipFill>
        <p:spPr bwMode="auto">
          <a:xfrm>
            <a:off x="914400" y="1016000"/>
            <a:ext cx="7162800" cy="5308600"/>
          </a:xfrm>
          <a:prstGeom prst="rect">
            <a:avLst/>
          </a:prstGeom>
          <a:noFill/>
          <a:ln w="9525">
            <a:noFill/>
            <a:miter lim="800000"/>
            <a:headEnd/>
            <a:tailEnd/>
          </a:ln>
        </p:spPr>
      </p:pic>
      <p:sp>
        <p:nvSpPr>
          <p:cNvPr id="7" name="Rectangle 4"/>
          <p:cNvSpPr txBox="1">
            <a:spLocks noChangeArrowheads="1"/>
          </p:cNvSpPr>
          <p:nvPr/>
        </p:nvSpPr>
        <p:spPr>
          <a:xfrm>
            <a:off x="457200" y="304800"/>
            <a:ext cx="8229600" cy="1143000"/>
          </a:xfrm>
          <a:prstGeom prst="rect">
            <a:avLst/>
          </a:prstGeom>
        </p:spPr>
        <p:txBody>
          <a:bodyPr/>
          <a:lstStyle/>
          <a:p>
            <a:pPr algn="ctr">
              <a:defRPr/>
            </a:pPr>
            <a:r>
              <a:rPr lang="en-US" sz="3600" kern="0" dirty="0" smtClean="0">
                <a:solidFill>
                  <a:srgbClr val="CC0000"/>
                </a:solidFill>
                <a:latin typeface="+mj-lt"/>
                <a:ea typeface="+mj-ea"/>
                <a:cs typeface="+mj-cs"/>
              </a:rPr>
              <a:t>73</a:t>
            </a:r>
            <a:r>
              <a:rPr lang="en-US" sz="3600" kern="0" dirty="0">
                <a:solidFill>
                  <a:srgbClr val="CC0000"/>
                </a:solidFill>
                <a:latin typeface="+mj-lt"/>
                <a:ea typeface="+mj-ea"/>
                <a:cs typeface="+mj-cs"/>
              </a:rPr>
              <a:t>-day </a:t>
            </a:r>
            <a:r>
              <a:rPr lang="en-US" sz="3600" kern="0" dirty="0" smtClean="0">
                <a:solidFill>
                  <a:srgbClr val="CC0000"/>
                </a:solidFill>
                <a:latin typeface="+mj-lt"/>
                <a:ea typeface="+mj-ea"/>
                <a:cs typeface="+mj-cs"/>
              </a:rPr>
              <a:t>oscillation present</a:t>
            </a:r>
            <a:endParaRPr lang="en-US" sz="3600" kern="0" dirty="0">
              <a:solidFill>
                <a:srgbClr val="CC0000"/>
              </a:solidFill>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457200" y="76200"/>
            <a:ext cx="8229600" cy="1143000"/>
          </a:xfrm>
          <a:prstGeom prst="rect">
            <a:avLst/>
          </a:prstGeom>
          <a:noFill/>
          <a:ln w="9525">
            <a:noFill/>
            <a:miter lim="800000"/>
            <a:headEnd/>
            <a:tailEnd/>
          </a:ln>
        </p:spPr>
        <p:txBody>
          <a:bodyPr anchor="ctr">
            <a:prstTxWarp prst="textNoShape">
              <a:avLst/>
            </a:prstTxWarp>
          </a:bodyPr>
          <a:lstStyle/>
          <a:p>
            <a:pPr algn="ctr"/>
            <a:r>
              <a:rPr lang="en-US" sz="4400" dirty="0" smtClean="0">
                <a:solidFill>
                  <a:srgbClr val="CC0000"/>
                </a:solidFill>
                <a:latin typeface="Lucida Sans" charset="0"/>
              </a:rPr>
              <a:t>Average Wave Power</a:t>
            </a:r>
            <a:endParaRPr lang="en-US" sz="4400" dirty="0">
              <a:solidFill>
                <a:srgbClr val="CC0000"/>
              </a:solidFill>
              <a:latin typeface="Lucida Sans" charset="0"/>
            </a:endParaRPr>
          </a:p>
        </p:txBody>
      </p:sp>
      <p:pic>
        <p:nvPicPr>
          <p:cNvPr id="3" name="Picture 2" descr="pw.pdf"/>
          <p:cNvPicPr>
            <a:picLocks noChangeAspect="1"/>
          </p:cNvPicPr>
          <p:nvPr/>
        </p:nvPicPr>
        <mc:AlternateContent>
          <mc:Choice xmlns:ma="http://schemas.microsoft.com/office/mac/drawingml/2008/main" Requires="ma">
            <p:blipFill>
              <a:blip r:embed="rId2"/>
              <a:srcRect l="10303" t="10000" r="11566" b="51111"/>
              <a:stretch>
                <a:fillRect/>
              </a:stretch>
            </p:blipFill>
          </mc:Choice>
          <mc:Fallback>
            <p:blipFill>
              <a:blip r:embed="rId3"/>
              <a:srcRect l="10303" t="10000" r="11566" b="51111"/>
              <a:stretch>
                <a:fillRect/>
              </a:stretch>
            </p:blipFill>
          </mc:Fallback>
        </mc:AlternateContent>
        <p:spPr>
          <a:xfrm>
            <a:off x="228600" y="1752600"/>
            <a:ext cx="8717280" cy="3352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w.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34470" y="0"/>
            <a:ext cx="8875059"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w.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34470" y="0"/>
            <a:ext cx="8875059"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t>SuperDARN HF Radars</a:t>
            </a:r>
          </a:p>
        </p:txBody>
      </p:sp>
      <p:pic>
        <p:nvPicPr>
          <p:cNvPr id="5123" name="Picture 2"/>
          <p:cNvPicPr>
            <a:picLocks noChangeAspect="1" noChangeArrowheads="1"/>
          </p:cNvPicPr>
          <p:nvPr/>
        </p:nvPicPr>
        <p:blipFill>
          <a:blip r:embed="rId2"/>
          <a:srcRect l="20000" r="20000"/>
          <a:stretch>
            <a:fillRect/>
          </a:stretch>
        </p:blipFill>
        <p:spPr bwMode="auto">
          <a:xfrm>
            <a:off x="457200" y="1447800"/>
            <a:ext cx="4022725" cy="4191000"/>
          </a:xfrm>
          <a:prstGeom prst="rect">
            <a:avLst/>
          </a:prstGeom>
          <a:noFill/>
          <a:ln w="9525">
            <a:noFill/>
            <a:miter lim="800000"/>
            <a:headEnd/>
            <a:tailEnd/>
          </a:ln>
        </p:spPr>
      </p:pic>
      <p:pic>
        <p:nvPicPr>
          <p:cNvPr id="5124" name="Picture 3"/>
          <p:cNvPicPr>
            <a:picLocks noChangeAspect="1" noChangeArrowheads="1"/>
          </p:cNvPicPr>
          <p:nvPr/>
        </p:nvPicPr>
        <p:blipFill>
          <a:blip r:embed="rId3"/>
          <a:srcRect l="20000" t="-3999" r="20000"/>
          <a:stretch>
            <a:fillRect/>
          </a:stretch>
        </p:blipFill>
        <p:spPr bwMode="auto">
          <a:xfrm>
            <a:off x="4572000" y="1295400"/>
            <a:ext cx="4010025" cy="43434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w.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34470" y="0"/>
            <a:ext cx="8875059"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w.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34470" y="0"/>
            <a:ext cx="8875059"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w.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34470" y="0"/>
            <a:ext cx="8875059"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w.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34470" y="0"/>
            <a:ext cx="8875059"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srcRect/>
          <a:stretch>
            <a:fillRect/>
          </a:stretch>
        </p:blipFill>
        <p:spPr bwMode="auto">
          <a:xfrm>
            <a:off x="1066800" y="1349375"/>
            <a:ext cx="6934200" cy="5051425"/>
          </a:xfrm>
          <a:prstGeom prst="rect">
            <a:avLst/>
          </a:prstGeom>
          <a:noFill/>
          <a:ln w="9525">
            <a:noFill/>
            <a:miter lim="800000"/>
            <a:headEnd/>
            <a:tailEnd/>
          </a:ln>
        </p:spPr>
      </p:pic>
      <p:sp>
        <p:nvSpPr>
          <p:cNvPr id="27651" name="Text Box 6"/>
          <p:cNvSpPr txBox="1">
            <a:spLocks noChangeArrowheads="1"/>
          </p:cNvSpPr>
          <p:nvPr/>
        </p:nvSpPr>
        <p:spPr bwMode="auto">
          <a:xfrm>
            <a:off x="552450" y="76200"/>
            <a:ext cx="8016875" cy="701675"/>
          </a:xfrm>
          <a:prstGeom prst="rect">
            <a:avLst/>
          </a:prstGeom>
          <a:noFill/>
          <a:ln w="9525">
            <a:noFill/>
            <a:miter lim="800000"/>
            <a:headEnd/>
            <a:tailEnd/>
          </a:ln>
        </p:spPr>
        <p:txBody>
          <a:bodyPr wrap="none">
            <a:prstTxWarp prst="textNoShape">
              <a:avLst/>
            </a:prstTxWarp>
            <a:spAutoFit/>
          </a:bodyPr>
          <a:lstStyle/>
          <a:p>
            <a:pPr algn="ctr"/>
            <a:r>
              <a:rPr lang="en-US" sz="4000">
                <a:solidFill>
                  <a:srgbClr val="CC0000"/>
                </a:solidFill>
                <a:latin typeface="Lucida Sans" charset="0"/>
              </a:rPr>
              <a:t>Sudden Stratospheric Warmings</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srcRect/>
          <a:stretch>
            <a:fillRect/>
          </a:stretch>
        </p:blipFill>
        <p:spPr bwMode="auto">
          <a:xfrm>
            <a:off x="247650" y="400050"/>
            <a:ext cx="8648700" cy="60579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2"/>
          <a:srcRect/>
          <a:stretch>
            <a:fillRect/>
          </a:stretch>
        </p:blipFill>
        <p:spPr bwMode="auto">
          <a:xfrm>
            <a:off x="247650" y="400050"/>
            <a:ext cx="8648700" cy="60579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76200"/>
            <a:ext cx="8229600" cy="1143000"/>
          </a:xfrm>
        </p:spPr>
        <p:txBody>
          <a:bodyPr/>
          <a:lstStyle/>
          <a:p>
            <a:pPr eaLnBrk="1" hangingPunct="1"/>
            <a:r>
              <a:rPr lang="en-US" sz="5400"/>
              <a:t>Summary</a:t>
            </a:r>
          </a:p>
        </p:txBody>
      </p:sp>
      <p:sp>
        <p:nvSpPr>
          <p:cNvPr id="29699" name="Rectangle 3"/>
          <p:cNvSpPr>
            <a:spLocks noGrp="1" noChangeArrowheads="1"/>
          </p:cNvSpPr>
          <p:nvPr>
            <p:ph type="body" idx="1"/>
          </p:nvPr>
        </p:nvSpPr>
        <p:spPr>
          <a:xfrm>
            <a:off x="457200" y="1143000"/>
            <a:ext cx="8305800" cy="5410200"/>
          </a:xfrm>
        </p:spPr>
        <p:txBody>
          <a:bodyPr/>
          <a:lstStyle/>
          <a:p>
            <a:pPr>
              <a:lnSpc>
                <a:spcPct val="90000"/>
              </a:lnSpc>
            </a:pPr>
            <a:r>
              <a:rPr lang="en-US" sz="2200" dirty="0"/>
              <a:t>At mid- and high-latitudes, a persistent 73-day oscillation observed in the meteor winds. Also seen as a variability in semidiurnal tidal amplitudes.</a:t>
            </a:r>
            <a:r>
              <a:rPr lang="en-US" sz="2200" dirty="0" smtClean="0"/>
              <a:t> Semiannual </a:t>
            </a:r>
            <a:r>
              <a:rPr lang="en-US" sz="2200" dirty="0"/>
              <a:t>variation is larger than annual at low- latitudes; vice versa at high-latitudes.</a:t>
            </a:r>
          </a:p>
          <a:p>
            <a:pPr>
              <a:lnSpc>
                <a:spcPct val="90000"/>
              </a:lnSpc>
            </a:pPr>
            <a:r>
              <a:rPr lang="en-US" sz="2200" dirty="0"/>
              <a:t>Semidiurnal tide becomes the dominant tide at mid- and high-latitudes.</a:t>
            </a:r>
          </a:p>
          <a:p>
            <a:pPr>
              <a:lnSpc>
                <a:spcPct val="90000"/>
              </a:lnSpc>
            </a:pPr>
            <a:r>
              <a:rPr lang="en-US" sz="2200" dirty="0"/>
              <a:t>Both diurnal and semidiurnal tide show evidence of solar cycle variability. Not much variation at QBO frequency in the meteor winds.</a:t>
            </a:r>
            <a:r>
              <a:rPr lang="en-US" sz="2200" dirty="0" smtClean="0"/>
              <a:t> </a:t>
            </a:r>
          </a:p>
          <a:p>
            <a:pPr>
              <a:lnSpc>
                <a:spcPct val="90000"/>
              </a:lnSpc>
            </a:pPr>
            <a:r>
              <a:rPr lang="en-US" sz="2200" dirty="0" smtClean="0"/>
              <a:t>Planetary wave activity peaks at ~2, 5, 8, 10, 15, 25 days</a:t>
            </a:r>
          </a:p>
          <a:p>
            <a:pPr>
              <a:lnSpc>
                <a:spcPct val="90000"/>
              </a:lnSpc>
            </a:pPr>
            <a:r>
              <a:rPr lang="en-US" sz="2200" dirty="0" smtClean="0"/>
              <a:t>QBO signatures associated with sudden stratospheric warming. </a:t>
            </a:r>
          </a:p>
          <a:p>
            <a:pPr>
              <a:lnSpc>
                <a:spcPct val="90000"/>
              </a:lnSpc>
            </a:pPr>
            <a:r>
              <a:rPr lang="en-US" sz="2200" dirty="0" smtClean="0"/>
              <a:t>Significant variability in the long-term analysis of planetary waves at different radars. Solar cycle variability peaks at </a:t>
            </a:r>
            <a:r>
              <a:rPr lang="en-US" sz="2200" dirty="0" err="1" smtClean="0"/>
              <a:t>Kapuskasing</a:t>
            </a:r>
            <a:r>
              <a:rPr lang="en-US" sz="2200" dirty="0" smtClean="0"/>
              <a:t> </a:t>
            </a:r>
            <a:r>
              <a:rPr lang="en-US" sz="2200" smtClean="0"/>
              <a:t>and Saskatoon.</a:t>
            </a:r>
            <a:endParaRPr lang="en-US" sz="2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0"/>
            <a:ext cx="8229600" cy="1143000"/>
          </a:xfrm>
        </p:spPr>
        <p:txBody>
          <a:bodyPr/>
          <a:lstStyle/>
          <a:p>
            <a:pPr eaLnBrk="1" hangingPunct="1"/>
            <a:r>
              <a:rPr lang="en-US" sz="5400"/>
              <a:t>Open Questions…</a:t>
            </a:r>
          </a:p>
        </p:txBody>
      </p:sp>
      <p:sp>
        <p:nvSpPr>
          <p:cNvPr id="30723" name="Rectangle 3"/>
          <p:cNvSpPr>
            <a:spLocks noGrp="1" noChangeArrowheads="1"/>
          </p:cNvSpPr>
          <p:nvPr>
            <p:ph type="body" idx="1"/>
          </p:nvPr>
        </p:nvSpPr>
        <p:spPr>
          <a:xfrm>
            <a:off x="457200" y="1189038"/>
            <a:ext cx="8229600" cy="4525962"/>
          </a:xfrm>
        </p:spPr>
        <p:txBody>
          <a:bodyPr/>
          <a:lstStyle/>
          <a:p>
            <a:pPr eaLnBrk="1" hangingPunct="1">
              <a:lnSpc>
                <a:spcPct val="90000"/>
              </a:lnSpc>
            </a:pPr>
            <a:r>
              <a:rPr lang="en-US" sz="2400"/>
              <a:t>Why 73 days (and not 120, etc.)? Geomagnetic effect?</a:t>
            </a:r>
          </a:p>
          <a:p>
            <a:pPr eaLnBrk="1" hangingPunct="1">
              <a:lnSpc>
                <a:spcPct val="90000"/>
              </a:lnSpc>
            </a:pPr>
            <a:r>
              <a:rPr lang="en-US" sz="2400"/>
              <a:t>Go to the source - examination of lower atmosphere water vapor from MODIS on Aqua and Terra and ozone from TIMED </a:t>
            </a:r>
          </a:p>
          <a:p>
            <a:pPr eaLnBrk="1" hangingPunct="1">
              <a:lnSpc>
                <a:spcPct val="90000"/>
              </a:lnSpc>
              <a:buFontTx/>
              <a:buNone/>
            </a:pPr>
            <a:endParaRPr lang="en-US" sz="2400"/>
          </a:p>
          <a:p>
            <a:pPr eaLnBrk="1" hangingPunct="1">
              <a:lnSpc>
                <a:spcPct val="90000"/>
              </a:lnSpc>
            </a:pPr>
            <a:endParaRPr lang="en-US" sz="2400"/>
          </a:p>
        </p:txBody>
      </p:sp>
      <p:pic>
        <p:nvPicPr>
          <p:cNvPr id="30724" name="Picture 5" descr="fig_modis_pw_2000.png"/>
          <p:cNvPicPr>
            <a:picLocks noChangeAspect="1"/>
          </p:cNvPicPr>
          <p:nvPr/>
        </p:nvPicPr>
        <p:blipFill>
          <a:blip r:embed="rId2"/>
          <a:srcRect/>
          <a:stretch>
            <a:fillRect/>
          </a:stretch>
        </p:blipFill>
        <p:spPr bwMode="auto">
          <a:xfrm>
            <a:off x="847725" y="2730500"/>
            <a:ext cx="4259263" cy="1728788"/>
          </a:xfrm>
          <a:prstGeom prst="rect">
            <a:avLst/>
          </a:prstGeom>
          <a:noFill/>
          <a:ln w="9525">
            <a:noFill/>
            <a:miter lim="800000"/>
            <a:headEnd/>
            <a:tailEnd/>
          </a:ln>
        </p:spPr>
      </p:pic>
      <p:pic>
        <p:nvPicPr>
          <p:cNvPr id="30725" name="Picture 6" descr="fig_modis_pw_2008.png"/>
          <p:cNvPicPr>
            <a:picLocks noChangeAspect="1"/>
          </p:cNvPicPr>
          <p:nvPr/>
        </p:nvPicPr>
        <p:blipFill>
          <a:blip r:embed="rId3"/>
          <a:srcRect/>
          <a:stretch>
            <a:fillRect/>
          </a:stretch>
        </p:blipFill>
        <p:spPr bwMode="auto">
          <a:xfrm>
            <a:off x="838200" y="4602163"/>
            <a:ext cx="4267200" cy="1722437"/>
          </a:xfrm>
          <a:prstGeom prst="rect">
            <a:avLst/>
          </a:prstGeom>
          <a:noFill/>
          <a:ln w="9525">
            <a:noFill/>
            <a:miter lim="800000"/>
            <a:headEnd/>
            <a:tailEnd/>
          </a:ln>
        </p:spPr>
      </p:pic>
      <p:pic>
        <p:nvPicPr>
          <p:cNvPr id="30726" name="Picture 4"/>
          <p:cNvPicPr>
            <a:picLocks noChangeAspect="1" noChangeArrowheads="1"/>
          </p:cNvPicPr>
          <p:nvPr/>
        </p:nvPicPr>
        <p:blipFill>
          <a:blip r:embed="rId4"/>
          <a:srcRect t="49985" r="52727"/>
          <a:stretch>
            <a:fillRect/>
          </a:stretch>
        </p:blipFill>
        <p:spPr bwMode="auto">
          <a:xfrm>
            <a:off x="5411788" y="2438400"/>
            <a:ext cx="3048000" cy="1976438"/>
          </a:xfrm>
          <a:prstGeom prst="rect">
            <a:avLst/>
          </a:prstGeom>
          <a:noFill/>
          <a:ln w="9525">
            <a:noFill/>
            <a:miter lim="800000"/>
            <a:headEnd/>
            <a:tailEnd/>
          </a:ln>
        </p:spPr>
      </p:pic>
      <p:pic>
        <p:nvPicPr>
          <p:cNvPr id="30727" name="Picture 4"/>
          <p:cNvPicPr>
            <a:picLocks noChangeAspect="1" noChangeArrowheads="1"/>
          </p:cNvPicPr>
          <p:nvPr/>
        </p:nvPicPr>
        <p:blipFill>
          <a:blip r:embed="rId5"/>
          <a:srcRect t="49985" r="51817"/>
          <a:stretch>
            <a:fillRect/>
          </a:stretch>
        </p:blipFill>
        <p:spPr bwMode="auto">
          <a:xfrm>
            <a:off x="5411788" y="4441825"/>
            <a:ext cx="3200400" cy="2035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2" descr="tides2"/>
          <p:cNvPicPr>
            <a:picLocks noChangeAspect="1" noChangeArrowheads="1"/>
          </p:cNvPicPr>
          <p:nvPr/>
        </p:nvPicPr>
        <p:blipFill>
          <a:blip r:embed="rId2"/>
          <a:srcRect l="12334" t="7970" r="47894" b="47440"/>
          <a:stretch>
            <a:fillRect/>
          </a:stretch>
        </p:blipFill>
        <p:spPr bwMode="auto">
          <a:xfrm>
            <a:off x="228600" y="0"/>
            <a:ext cx="4700588" cy="6862763"/>
          </a:xfrm>
          <a:prstGeom prst="rect">
            <a:avLst/>
          </a:prstGeom>
          <a:noFill/>
          <a:ln w="9525">
            <a:noFill/>
            <a:miter lim="800000"/>
            <a:headEnd/>
            <a:tailEnd/>
          </a:ln>
        </p:spPr>
      </p:pic>
      <p:sp>
        <p:nvSpPr>
          <p:cNvPr id="21507" name="Rectangle 3"/>
          <p:cNvSpPr>
            <a:spLocks noChangeArrowheads="1"/>
          </p:cNvSpPr>
          <p:nvPr/>
        </p:nvSpPr>
        <p:spPr bwMode="auto">
          <a:xfrm>
            <a:off x="5105400" y="1889125"/>
            <a:ext cx="3810000" cy="4359275"/>
          </a:xfrm>
          <a:prstGeom prst="rect">
            <a:avLst/>
          </a:prstGeom>
          <a:noFill/>
          <a:ln w="9525">
            <a:noFill/>
            <a:miter lim="800000"/>
            <a:headEnd/>
            <a:tailEnd/>
          </a:ln>
        </p:spPr>
        <p:txBody>
          <a:bodyPr anchor="ctr">
            <a:prstTxWarp prst="textNoShape">
              <a:avLst/>
            </a:prstTxWarp>
            <a:spAutoFit/>
          </a:bodyPr>
          <a:lstStyle/>
          <a:p>
            <a:r>
              <a:rPr lang="en-US" sz="2000"/>
              <a:t>The migrating (W1) (top) and eastward s=3 diurnal (DE3) (middle) amplitude extracted from TIMED/SABER temperatures (v1.07) at the equator at 90 km and 110 km, respectively. The suppressed amplitudes during 2003, 2005, and 2007 correspond to the westward (blue) phase of the QBO (bottom). Contours are 10 m/sec. Several other tidal modes are of secondary importance.</a:t>
            </a:r>
          </a:p>
        </p:txBody>
      </p:sp>
      <p:sp>
        <p:nvSpPr>
          <p:cNvPr id="21508" name="Rectangle 4"/>
          <p:cNvSpPr>
            <a:spLocks noChangeArrowheads="1"/>
          </p:cNvSpPr>
          <p:nvPr/>
        </p:nvSpPr>
        <p:spPr bwMode="auto">
          <a:xfrm>
            <a:off x="4876800" y="381000"/>
            <a:ext cx="3810000" cy="1143000"/>
          </a:xfrm>
          <a:prstGeom prst="rect">
            <a:avLst/>
          </a:prstGeom>
          <a:noFill/>
          <a:ln w="9525">
            <a:noFill/>
            <a:miter lim="800000"/>
            <a:headEnd/>
            <a:tailEnd/>
          </a:ln>
        </p:spPr>
        <p:txBody>
          <a:bodyPr anchor="ctr">
            <a:prstTxWarp prst="textNoShape">
              <a:avLst/>
            </a:prstTxWarp>
          </a:bodyPr>
          <a:lstStyle/>
          <a:p>
            <a:pPr algn="ctr"/>
            <a:r>
              <a:rPr lang="en-US" sz="4000">
                <a:solidFill>
                  <a:srgbClr val="CC0000"/>
                </a:solidFill>
                <a:latin typeface="Lucida Sans" charset="0"/>
              </a:rPr>
              <a:t>Tides from TIMED/SABER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76200"/>
            <a:ext cx="8229600" cy="1143000"/>
          </a:xfrm>
        </p:spPr>
        <p:txBody>
          <a:bodyPr/>
          <a:lstStyle/>
          <a:p>
            <a:r>
              <a:rPr lang="en-US" sz="4000" dirty="0" smtClean="0"/>
              <a:t>SuperDARN–insights </a:t>
            </a:r>
            <a:r>
              <a:rPr lang="en-US" sz="4000" dirty="0"/>
              <a:t>into </a:t>
            </a:r>
            <a:r>
              <a:rPr lang="en-US" sz="4000" dirty="0" err="1"/>
              <a:t>mesopause</a:t>
            </a:r>
            <a:r>
              <a:rPr lang="en-US" sz="4000" dirty="0"/>
              <a:t> activity</a:t>
            </a:r>
          </a:p>
        </p:txBody>
      </p:sp>
      <p:sp>
        <p:nvSpPr>
          <p:cNvPr id="6147" name="Rectangle 3"/>
          <p:cNvSpPr>
            <a:spLocks noGrp="1" noChangeArrowheads="1"/>
          </p:cNvSpPr>
          <p:nvPr>
            <p:ph type="body" idx="1"/>
          </p:nvPr>
        </p:nvSpPr>
        <p:spPr>
          <a:xfrm>
            <a:off x="152400" y="1295400"/>
            <a:ext cx="8915400" cy="5410200"/>
          </a:xfrm>
        </p:spPr>
        <p:txBody>
          <a:bodyPr/>
          <a:lstStyle/>
          <a:p>
            <a:pPr>
              <a:lnSpc>
                <a:spcPct val="90000"/>
              </a:lnSpc>
            </a:pPr>
            <a:r>
              <a:rPr lang="en-US" sz="2800" dirty="0" err="1"/>
              <a:t>Mesopause</a:t>
            </a:r>
            <a:r>
              <a:rPr lang="en-US" sz="2800" dirty="0"/>
              <a:t> dynamics dominated by waves</a:t>
            </a:r>
          </a:p>
          <a:p>
            <a:pPr lvl="1">
              <a:lnSpc>
                <a:spcPct val="90000"/>
              </a:lnSpc>
            </a:pPr>
            <a:r>
              <a:rPr lang="en-US" sz="2400" dirty="0"/>
              <a:t>Cause of day-to-day, seasonal, and </a:t>
            </a:r>
            <a:r>
              <a:rPr lang="en-US" sz="2400" dirty="0" err="1"/>
              <a:t>interannual</a:t>
            </a:r>
            <a:r>
              <a:rPr lang="en-US" sz="2400" dirty="0"/>
              <a:t> variability</a:t>
            </a:r>
          </a:p>
          <a:p>
            <a:pPr lvl="1">
              <a:lnSpc>
                <a:spcPct val="90000"/>
              </a:lnSpc>
            </a:pPr>
            <a:r>
              <a:rPr lang="en-US" sz="2400" dirty="0"/>
              <a:t>Drivers of the mean structure of the mesosphere and lower thermosphere</a:t>
            </a:r>
          </a:p>
          <a:p>
            <a:pPr>
              <a:lnSpc>
                <a:spcPct val="90000"/>
              </a:lnSpc>
            </a:pPr>
            <a:r>
              <a:rPr lang="en-US" sz="2800" dirty="0"/>
              <a:t>SuperDARN meteor wind analysis:</a:t>
            </a:r>
          </a:p>
          <a:p>
            <a:pPr lvl="1">
              <a:lnSpc>
                <a:spcPct val="90000"/>
              </a:lnSpc>
            </a:pPr>
            <a:r>
              <a:rPr lang="en-US" sz="2400" dirty="0"/>
              <a:t>Daily specification of tides and planetary waves</a:t>
            </a:r>
          </a:p>
          <a:p>
            <a:pPr lvl="1">
              <a:lnSpc>
                <a:spcPct val="90000"/>
              </a:lnSpc>
            </a:pPr>
            <a:r>
              <a:rPr lang="en-US" sz="2400" dirty="0"/>
              <a:t>De-aliasing of tidal modes </a:t>
            </a:r>
          </a:p>
          <a:p>
            <a:pPr lvl="1">
              <a:lnSpc>
                <a:spcPct val="90000"/>
              </a:lnSpc>
            </a:pPr>
            <a:r>
              <a:rPr lang="en-US" sz="2400" dirty="0"/>
              <a:t>Non-linear interaction between planetary waves and tides</a:t>
            </a:r>
          </a:p>
          <a:p>
            <a:pPr lvl="1">
              <a:lnSpc>
                <a:spcPct val="90000"/>
              </a:lnSpc>
            </a:pPr>
            <a:r>
              <a:rPr lang="en-US" sz="2400" b="1" i="1" dirty="0">
                <a:solidFill>
                  <a:schemeClr val="accent2"/>
                </a:solidFill>
              </a:rPr>
              <a:t>Long-term analysis of inter-annual and solar cycle variations</a:t>
            </a:r>
          </a:p>
          <a:p>
            <a:pPr lvl="2">
              <a:lnSpc>
                <a:spcPct val="90000"/>
              </a:lnSpc>
            </a:pPr>
            <a:r>
              <a:rPr lang="en-US" sz="2000" dirty="0"/>
              <a:t>73-day oscillation, QBO, solar cycle, SSW</a:t>
            </a:r>
          </a:p>
          <a:p>
            <a:pPr lvl="2">
              <a:lnSpc>
                <a:spcPct val="90000"/>
              </a:lnSpc>
            </a:pPr>
            <a:r>
              <a:rPr lang="en-US" sz="2000" dirty="0"/>
              <a:t>Six NH radars with &gt;10 years of near continuous data are used:</a:t>
            </a:r>
          </a:p>
          <a:p>
            <a:pPr lvl="3">
              <a:lnSpc>
                <a:spcPct val="90000"/>
              </a:lnSpc>
            </a:pPr>
            <a:r>
              <a:rPr lang="en-US" sz="1800" dirty="0" err="1"/>
              <a:t>Kapuskasing</a:t>
            </a:r>
            <a:r>
              <a:rPr lang="en-US" sz="1800" dirty="0"/>
              <a:t>, Saskatoon, Goose Bay, </a:t>
            </a:r>
            <a:r>
              <a:rPr lang="en-US" sz="1800" dirty="0" err="1"/>
              <a:t>Hankasalmi</a:t>
            </a:r>
            <a:r>
              <a:rPr lang="en-US" sz="1800" dirty="0"/>
              <a:t>, </a:t>
            </a:r>
            <a:r>
              <a:rPr lang="en-US" sz="1800" dirty="0" err="1"/>
              <a:t>Stokkseyri</a:t>
            </a:r>
            <a:r>
              <a:rPr lang="en-US" sz="1800" dirty="0"/>
              <a:t>, </a:t>
            </a:r>
            <a:r>
              <a:rPr lang="en-US" sz="1800" dirty="0" err="1"/>
              <a:t>Pykkvibaer</a:t>
            </a:r>
            <a:endParaRPr lang="en-US"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4"/>
          <p:cNvSpPr txBox="1">
            <a:spLocks noChangeArrowheads="1"/>
          </p:cNvSpPr>
          <p:nvPr/>
        </p:nvSpPr>
        <p:spPr>
          <a:xfrm>
            <a:off x="457200" y="76200"/>
            <a:ext cx="8229600" cy="1143000"/>
          </a:xfrm>
          <a:prstGeom prst="rect">
            <a:avLst/>
          </a:prstGeom>
        </p:spPr>
        <p:txBody>
          <a:bodyPr/>
          <a:lstStyle/>
          <a:p>
            <a:pPr algn="ctr">
              <a:defRPr/>
            </a:pPr>
            <a:r>
              <a:rPr lang="en-US" sz="4400" kern="0" dirty="0">
                <a:solidFill>
                  <a:srgbClr val="CC0000"/>
                </a:solidFill>
                <a:latin typeface="+mj-lt"/>
                <a:ea typeface="+mj-ea"/>
                <a:cs typeface="+mj-cs"/>
              </a:rPr>
              <a:t>73-day oscillation</a:t>
            </a:r>
          </a:p>
        </p:txBody>
      </p:sp>
      <p:cxnSp>
        <p:nvCxnSpPr>
          <p:cNvPr id="5" name="Straight Connector 4"/>
          <p:cNvCxnSpPr/>
          <p:nvPr/>
        </p:nvCxnSpPr>
        <p:spPr>
          <a:xfrm>
            <a:off x="1676400" y="5075238"/>
            <a:ext cx="6019800" cy="1587"/>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2532" name="Picture 5" descr="semi_diurn__plots_Page_1.png"/>
          <p:cNvPicPr>
            <a:picLocks noChangeAspect="1"/>
          </p:cNvPicPr>
          <p:nvPr/>
        </p:nvPicPr>
        <p:blipFill>
          <a:blip r:embed="rId2"/>
          <a:srcRect l="10001" t="8627" r="11111" b="9412"/>
          <a:stretch>
            <a:fillRect/>
          </a:stretch>
        </p:blipFill>
        <p:spPr bwMode="auto">
          <a:xfrm>
            <a:off x="1262063" y="990600"/>
            <a:ext cx="6738937"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l="10909" t="6471" r="10909" b="7648"/>
          <a:stretch>
            <a:fillRect/>
          </a:stretch>
        </p:blipFill>
        <p:spPr bwMode="auto">
          <a:xfrm>
            <a:off x="1295400" y="990600"/>
            <a:ext cx="6643688" cy="5638800"/>
          </a:xfrm>
          <a:prstGeom prst="rect">
            <a:avLst/>
          </a:prstGeom>
          <a:noFill/>
          <a:ln w="9525">
            <a:noFill/>
            <a:miter lim="800000"/>
            <a:headEnd/>
            <a:tailEnd/>
          </a:ln>
        </p:spPr>
      </p:pic>
      <p:sp>
        <p:nvSpPr>
          <p:cNvPr id="3" name="Rectangle 4"/>
          <p:cNvSpPr txBox="1">
            <a:spLocks noChangeArrowheads="1"/>
          </p:cNvSpPr>
          <p:nvPr/>
        </p:nvSpPr>
        <p:spPr>
          <a:xfrm>
            <a:off x="457200" y="76200"/>
            <a:ext cx="8229600" cy="1143000"/>
          </a:xfrm>
          <a:prstGeom prst="rect">
            <a:avLst/>
          </a:prstGeom>
        </p:spPr>
        <p:txBody>
          <a:bodyPr/>
          <a:lstStyle/>
          <a:p>
            <a:pPr algn="ctr">
              <a:defRPr/>
            </a:pPr>
            <a:r>
              <a:rPr lang="en-US" sz="4400" kern="0" dirty="0">
                <a:solidFill>
                  <a:srgbClr val="CC0000"/>
                </a:solidFill>
                <a:latin typeface="+mj-lt"/>
                <a:ea typeface="+mj-ea"/>
                <a:cs typeface="+mj-cs"/>
              </a:rPr>
              <a:t>73-day oscillation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l="10909" t="8824" r="11818" b="8823"/>
          <a:stretch>
            <a:fillRect/>
          </a:stretch>
        </p:blipFill>
        <p:spPr bwMode="auto">
          <a:xfrm>
            <a:off x="1219200" y="877888"/>
            <a:ext cx="6705600" cy="5522912"/>
          </a:xfrm>
          <a:prstGeom prst="rect">
            <a:avLst/>
          </a:prstGeom>
          <a:noFill/>
          <a:ln w="9525">
            <a:noFill/>
            <a:miter lim="800000"/>
            <a:headEnd/>
            <a:tailEnd/>
          </a:ln>
        </p:spPr>
      </p:pic>
      <p:sp>
        <p:nvSpPr>
          <p:cNvPr id="3" name="Rectangle 4"/>
          <p:cNvSpPr txBox="1">
            <a:spLocks noChangeArrowheads="1"/>
          </p:cNvSpPr>
          <p:nvPr/>
        </p:nvSpPr>
        <p:spPr>
          <a:xfrm>
            <a:off x="457200" y="76200"/>
            <a:ext cx="8229600" cy="1143000"/>
          </a:xfrm>
          <a:prstGeom prst="rect">
            <a:avLst/>
          </a:prstGeom>
        </p:spPr>
        <p:txBody>
          <a:bodyPr/>
          <a:lstStyle/>
          <a:p>
            <a:pPr algn="ctr">
              <a:defRPr/>
            </a:pPr>
            <a:r>
              <a:rPr lang="en-US" sz="4400" kern="0" dirty="0">
                <a:solidFill>
                  <a:srgbClr val="CC0000"/>
                </a:solidFill>
                <a:latin typeface="+mj-lt"/>
                <a:ea typeface="+mj-ea"/>
                <a:cs typeface="+mj-cs"/>
              </a:rPr>
              <a:t>Solar c</a:t>
            </a:r>
            <a:r>
              <a:rPr lang="en-US" sz="4400" kern="0" dirty="0" err="1">
                <a:solidFill>
                  <a:srgbClr val="CC0000"/>
                </a:solidFill>
                <a:latin typeface="+mj-lt"/>
                <a:ea typeface="+mj-ea"/>
                <a:cs typeface="+mj-cs"/>
              </a:rPr>
              <a:t>ycle</a:t>
            </a:r>
            <a:r>
              <a:rPr lang="en-US" sz="4400" kern="0" dirty="0">
                <a:solidFill>
                  <a:srgbClr val="CC0000"/>
                </a:solidFill>
                <a:latin typeface="+mj-lt"/>
                <a:ea typeface="+mj-ea"/>
                <a:cs typeface="+mj-cs"/>
              </a:rPr>
              <a:t> variation?</a:t>
            </a:r>
          </a:p>
        </p:txBody>
      </p:sp>
      <p:cxnSp>
        <p:nvCxnSpPr>
          <p:cNvPr id="4" name="Straight Connector 3"/>
          <p:cNvCxnSpPr/>
          <p:nvPr/>
        </p:nvCxnSpPr>
        <p:spPr>
          <a:xfrm>
            <a:off x="1676400" y="5016500"/>
            <a:ext cx="6019800" cy="1588"/>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l="10001" t="7648" r="10001" b="7648"/>
          <a:stretch>
            <a:fillRect/>
          </a:stretch>
        </p:blipFill>
        <p:spPr bwMode="auto">
          <a:xfrm>
            <a:off x="1143000" y="914400"/>
            <a:ext cx="6891338" cy="5638800"/>
          </a:xfrm>
          <a:prstGeom prst="rect">
            <a:avLst/>
          </a:prstGeom>
          <a:noFill/>
          <a:ln w="9525">
            <a:noFill/>
            <a:miter lim="800000"/>
            <a:headEnd/>
            <a:tailEnd/>
          </a:ln>
        </p:spPr>
      </p:pic>
      <p:sp>
        <p:nvSpPr>
          <p:cNvPr id="3" name="Rectangle 4"/>
          <p:cNvSpPr txBox="1">
            <a:spLocks noChangeArrowheads="1"/>
          </p:cNvSpPr>
          <p:nvPr/>
        </p:nvSpPr>
        <p:spPr>
          <a:xfrm>
            <a:off x="457200" y="76200"/>
            <a:ext cx="8229600" cy="1143000"/>
          </a:xfrm>
          <a:prstGeom prst="rect">
            <a:avLst/>
          </a:prstGeom>
        </p:spPr>
        <p:txBody>
          <a:bodyPr/>
          <a:lstStyle/>
          <a:p>
            <a:pPr algn="ctr">
              <a:defRPr/>
            </a:pPr>
            <a:r>
              <a:rPr lang="en-US" sz="4400" kern="0" dirty="0">
                <a:solidFill>
                  <a:srgbClr val="CC0000"/>
                </a:solidFill>
                <a:latin typeface="+mj-lt"/>
                <a:ea typeface="+mj-ea"/>
                <a:cs typeface="+mj-cs"/>
              </a:rPr>
              <a:t>Solar c</a:t>
            </a:r>
            <a:r>
              <a:rPr lang="en-US" sz="4400" kern="0" dirty="0" err="1">
                <a:solidFill>
                  <a:srgbClr val="CC0000"/>
                </a:solidFill>
                <a:latin typeface="+mj-lt"/>
                <a:ea typeface="+mj-ea"/>
                <a:cs typeface="+mj-cs"/>
              </a:rPr>
              <a:t>ycle</a:t>
            </a:r>
            <a:r>
              <a:rPr lang="en-US" sz="4400" kern="0" dirty="0">
                <a:solidFill>
                  <a:srgbClr val="CC0000"/>
                </a:solidFill>
                <a:latin typeface="+mj-lt"/>
                <a:ea typeface="+mj-ea"/>
                <a:cs typeface="+mj-cs"/>
              </a:rPr>
              <a:t> variation?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srcRect l="10909" t="8235" r="11818" b="10588"/>
          <a:stretch>
            <a:fillRect/>
          </a:stretch>
        </p:blipFill>
        <p:spPr bwMode="auto">
          <a:xfrm>
            <a:off x="1066800" y="823913"/>
            <a:ext cx="7086600" cy="5753100"/>
          </a:xfrm>
          <a:prstGeom prst="rect">
            <a:avLst/>
          </a:prstGeom>
          <a:noFill/>
          <a:ln w="9525">
            <a:noFill/>
            <a:miter lim="800000"/>
            <a:headEnd/>
            <a:tailEnd/>
          </a:ln>
        </p:spPr>
      </p:pic>
      <p:sp>
        <p:nvSpPr>
          <p:cNvPr id="5" name="Rectangle 4"/>
          <p:cNvSpPr txBox="1">
            <a:spLocks noChangeArrowheads="1"/>
          </p:cNvSpPr>
          <p:nvPr/>
        </p:nvSpPr>
        <p:spPr>
          <a:xfrm>
            <a:off x="457200" y="76200"/>
            <a:ext cx="8229600" cy="1143000"/>
          </a:xfrm>
          <a:prstGeom prst="rect">
            <a:avLst/>
          </a:prstGeom>
        </p:spPr>
        <p:txBody>
          <a:bodyPr/>
          <a:lstStyle/>
          <a:p>
            <a:pPr algn="ctr">
              <a:defRPr/>
            </a:pPr>
            <a:r>
              <a:rPr lang="en-US" sz="4400" kern="0" dirty="0">
                <a:solidFill>
                  <a:srgbClr val="CC0000"/>
                </a:solidFill>
                <a:latin typeface="+mj-lt"/>
                <a:ea typeface="+mj-ea"/>
                <a:cs typeface="+mj-cs"/>
              </a:rPr>
              <a:t>Solar c</a:t>
            </a:r>
            <a:r>
              <a:rPr lang="en-US" sz="4400" kern="0" dirty="0" err="1">
                <a:solidFill>
                  <a:srgbClr val="CC0000"/>
                </a:solidFill>
                <a:latin typeface="+mj-lt"/>
                <a:ea typeface="+mj-ea"/>
                <a:cs typeface="+mj-cs"/>
              </a:rPr>
              <a:t>ycle</a:t>
            </a:r>
            <a:r>
              <a:rPr lang="en-US" sz="4400" kern="0" dirty="0">
                <a:solidFill>
                  <a:srgbClr val="CC0000"/>
                </a:solidFill>
                <a:latin typeface="+mj-lt"/>
                <a:ea typeface="+mj-ea"/>
                <a:cs typeface="+mj-cs"/>
              </a:rPr>
              <a:t> variation?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txBox="1">
            <a:spLocks noChangeArrowheads="1"/>
          </p:cNvSpPr>
          <p:nvPr/>
        </p:nvSpPr>
        <p:spPr>
          <a:xfrm>
            <a:off x="457200" y="76200"/>
            <a:ext cx="8229600" cy="1143000"/>
          </a:xfrm>
          <a:prstGeom prst="rect">
            <a:avLst/>
          </a:prstGeom>
        </p:spPr>
        <p:txBody>
          <a:bodyPr/>
          <a:lstStyle/>
          <a:p>
            <a:pPr algn="ctr">
              <a:defRPr/>
            </a:pPr>
            <a:r>
              <a:rPr lang="en-US" sz="4400" kern="0" dirty="0">
                <a:solidFill>
                  <a:srgbClr val="CC0000"/>
                </a:solidFill>
                <a:latin typeface="+mj-lt"/>
                <a:ea typeface="+mj-ea"/>
                <a:cs typeface="+mj-cs"/>
              </a:rPr>
              <a:t>Solar c</a:t>
            </a:r>
            <a:r>
              <a:rPr lang="en-US" sz="4400" kern="0" dirty="0" err="1">
                <a:solidFill>
                  <a:srgbClr val="CC0000"/>
                </a:solidFill>
                <a:latin typeface="+mj-lt"/>
                <a:ea typeface="+mj-ea"/>
                <a:cs typeface="+mj-cs"/>
              </a:rPr>
              <a:t>ycle</a:t>
            </a:r>
            <a:r>
              <a:rPr lang="en-US" sz="4400" kern="0" dirty="0">
                <a:solidFill>
                  <a:srgbClr val="CC0000"/>
                </a:solidFill>
                <a:latin typeface="+mj-lt"/>
                <a:ea typeface="+mj-ea"/>
                <a:cs typeface="+mj-cs"/>
              </a:rPr>
              <a:t> variation?</a:t>
            </a:r>
          </a:p>
        </p:txBody>
      </p:sp>
      <p:pic>
        <p:nvPicPr>
          <p:cNvPr id="27651" name="Picture 2"/>
          <p:cNvPicPr>
            <a:picLocks noChangeAspect="1" noChangeArrowheads="1"/>
          </p:cNvPicPr>
          <p:nvPr/>
        </p:nvPicPr>
        <p:blipFill>
          <a:blip r:embed="rId2"/>
          <a:srcRect l="10909" t="8824" r="12727" b="8823"/>
          <a:stretch>
            <a:fillRect/>
          </a:stretch>
        </p:blipFill>
        <p:spPr bwMode="auto">
          <a:xfrm>
            <a:off x="1173163" y="914400"/>
            <a:ext cx="6675437"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l="11818" t="7648" r="11818" b="7648"/>
          <a:stretch>
            <a:fillRect/>
          </a:stretch>
        </p:blipFill>
        <p:spPr bwMode="auto">
          <a:xfrm>
            <a:off x="1143000" y="762000"/>
            <a:ext cx="6781800" cy="5813425"/>
          </a:xfrm>
          <a:prstGeom prst="rect">
            <a:avLst/>
          </a:prstGeom>
          <a:noFill/>
          <a:ln w="9525">
            <a:noFill/>
            <a:miter lim="800000"/>
            <a:headEnd/>
            <a:tailEnd/>
          </a:ln>
        </p:spPr>
      </p:pic>
      <p:sp>
        <p:nvSpPr>
          <p:cNvPr id="3" name="Rectangle 4"/>
          <p:cNvSpPr txBox="1">
            <a:spLocks noChangeArrowheads="1"/>
          </p:cNvSpPr>
          <p:nvPr/>
        </p:nvSpPr>
        <p:spPr>
          <a:xfrm>
            <a:off x="457200" y="76200"/>
            <a:ext cx="8229600" cy="1143000"/>
          </a:xfrm>
          <a:prstGeom prst="rect">
            <a:avLst/>
          </a:prstGeom>
        </p:spPr>
        <p:txBody>
          <a:bodyPr/>
          <a:lstStyle/>
          <a:p>
            <a:pPr algn="ctr">
              <a:defRPr/>
            </a:pPr>
            <a:r>
              <a:rPr lang="en-US" sz="4400" kern="0" dirty="0">
                <a:solidFill>
                  <a:srgbClr val="CC0000"/>
                </a:solidFill>
                <a:latin typeface="+mj-lt"/>
                <a:ea typeface="+mj-ea"/>
                <a:cs typeface="+mj-cs"/>
              </a:rPr>
              <a:t>Solar c</a:t>
            </a:r>
            <a:r>
              <a:rPr lang="en-US" sz="4400" kern="0" dirty="0" err="1">
                <a:solidFill>
                  <a:srgbClr val="CC0000"/>
                </a:solidFill>
                <a:latin typeface="+mj-lt"/>
                <a:ea typeface="+mj-ea"/>
                <a:cs typeface="+mj-cs"/>
              </a:rPr>
              <a:t>ycle</a:t>
            </a:r>
            <a:r>
              <a:rPr lang="en-US" sz="4400" kern="0" dirty="0">
                <a:solidFill>
                  <a:srgbClr val="CC0000"/>
                </a:solidFill>
                <a:latin typeface="+mj-lt"/>
                <a:ea typeface="+mj-ea"/>
                <a:cs typeface="+mj-cs"/>
              </a:rPr>
              <a:t> variation?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z="5400"/>
              <a:t>Acknowledgements</a:t>
            </a:r>
          </a:p>
        </p:txBody>
      </p:sp>
      <p:sp>
        <p:nvSpPr>
          <p:cNvPr id="31747" name="Rectangle 3"/>
          <p:cNvSpPr>
            <a:spLocks noGrp="1" noChangeArrowheads="1"/>
          </p:cNvSpPr>
          <p:nvPr>
            <p:ph type="body" idx="1"/>
          </p:nvPr>
        </p:nvSpPr>
        <p:spPr>
          <a:xfrm>
            <a:off x="457200" y="2362200"/>
            <a:ext cx="8229600" cy="2316163"/>
          </a:xfrm>
        </p:spPr>
        <p:txBody>
          <a:bodyPr/>
          <a:lstStyle/>
          <a:p>
            <a:pPr marL="0" indent="0">
              <a:buFontTx/>
              <a:buNone/>
            </a:pPr>
            <a:r>
              <a:rPr lang="en-US"/>
              <a:t>The authors are grateful from for support from NSF CEDAR Award 0640864 and the </a:t>
            </a:r>
            <a:r>
              <a:rPr lang="en-US" altLang="ko-KR">
                <a:ea typeface="굴림" charset="-127"/>
                <a:cs typeface="굴림" charset="-127"/>
              </a:rPr>
              <a:t>NSF Cooperative Agreement ATM-0418101.</a:t>
            </a:r>
            <a:r>
              <a:rPr lang="en-US"/>
              <a:t>  </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5"/>
          <p:cNvPicPr>
            <a:picLocks noChangeAspect="1" noChangeArrowheads="1"/>
          </p:cNvPicPr>
          <p:nvPr/>
        </p:nvPicPr>
        <p:blipFill>
          <a:blip r:embed="rId2"/>
          <a:srcRect/>
          <a:stretch>
            <a:fillRect/>
          </a:stretch>
        </p:blipFill>
        <p:spPr bwMode="auto">
          <a:xfrm>
            <a:off x="114300" y="280988"/>
            <a:ext cx="8915400" cy="6296025"/>
          </a:xfrm>
          <a:prstGeom prst="rect">
            <a:avLst/>
          </a:prstGeom>
          <a:noFill/>
          <a:ln w="9525">
            <a:noFill/>
            <a:miter lim="800000"/>
            <a:headEnd/>
            <a:tailEnd/>
          </a:ln>
        </p:spPr>
      </p:pic>
      <p:sp>
        <p:nvSpPr>
          <p:cNvPr id="32771" name="Rectangle 4"/>
          <p:cNvSpPr>
            <a:spLocks noChangeArrowheads="1"/>
          </p:cNvSpPr>
          <p:nvPr/>
        </p:nvSpPr>
        <p:spPr bwMode="auto">
          <a:xfrm>
            <a:off x="457200" y="76200"/>
            <a:ext cx="8229600" cy="1143000"/>
          </a:xfrm>
          <a:prstGeom prst="rect">
            <a:avLst/>
          </a:prstGeom>
          <a:noFill/>
          <a:ln w="9525">
            <a:noFill/>
            <a:miter lim="800000"/>
            <a:headEnd/>
            <a:tailEnd/>
          </a:ln>
        </p:spPr>
        <p:txBody>
          <a:bodyPr anchor="ctr">
            <a:prstTxWarp prst="textNoShape">
              <a:avLst/>
            </a:prstTxWarp>
          </a:bodyPr>
          <a:lstStyle/>
          <a:p>
            <a:pPr algn="ctr"/>
            <a:r>
              <a:rPr lang="en-US" sz="4400" dirty="0">
                <a:solidFill>
                  <a:srgbClr val="CC0000"/>
                </a:solidFill>
                <a:latin typeface="Lucida Sans" charset="0"/>
              </a:rPr>
              <a:t>Variability – Saskatoon</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srcRect/>
          <a:stretch>
            <a:fillRect/>
          </a:stretch>
        </p:blipFill>
        <p:spPr bwMode="auto">
          <a:xfrm>
            <a:off x="114300" y="280988"/>
            <a:ext cx="8915400" cy="6296025"/>
          </a:xfrm>
          <a:prstGeom prst="rect">
            <a:avLst/>
          </a:prstGeom>
          <a:noFill/>
          <a:ln w="9525">
            <a:noFill/>
            <a:miter lim="800000"/>
            <a:headEnd/>
            <a:tailEnd/>
          </a:ln>
        </p:spPr>
      </p:pic>
      <p:sp>
        <p:nvSpPr>
          <p:cNvPr id="33795" name="Rectangle 3"/>
          <p:cNvSpPr>
            <a:spLocks noChangeArrowheads="1"/>
          </p:cNvSpPr>
          <p:nvPr/>
        </p:nvSpPr>
        <p:spPr bwMode="auto">
          <a:xfrm>
            <a:off x="457200" y="76200"/>
            <a:ext cx="8229600" cy="1143000"/>
          </a:xfrm>
          <a:prstGeom prst="rect">
            <a:avLst/>
          </a:prstGeom>
          <a:noFill/>
          <a:ln w="9525">
            <a:noFill/>
            <a:miter lim="800000"/>
            <a:headEnd/>
            <a:tailEnd/>
          </a:ln>
        </p:spPr>
        <p:txBody>
          <a:bodyPr anchor="ctr">
            <a:prstTxWarp prst="textNoShape">
              <a:avLst/>
            </a:prstTxWarp>
          </a:bodyPr>
          <a:lstStyle/>
          <a:p>
            <a:pPr algn="ctr"/>
            <a:r>
              <a:rPr lang="en-US" sz="4400">
                <a:solidFill>
                  <a:srgbClr val="CC0000"/>
                </a:solidFill>
                <a:latin typeface="Lucida Sans" charset="0"/>
              </a:rPr>
              <a:t>Variability – Saskatoon</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1203325"/>
            <a:ext cx="8793163" cy="4816475"/>
          </a:xfrm>
          <a:prstGeom prst="rect">
            <a:avLst/>
          </a:prstGeom>
          <a:noFill/>
          <a:ln w="9525">
            <a:noFill/>
            <a:miter lim="800000"/>
            <a:headEnd/>
            <a:tailEnd/>
          </a:ln>
        </p:spPr>
      </p:pic>
      <p:sp>
        <p:nvSpPr>
          <p:cNvPr id="8195" name="Line 4"/>
          <p:cNvSpPr>
            <a:spLocks noChangeShapeType="1"/>
          </p:cNvSpPr>
          <p:nvPr/>
        </p:nvSpPr>
        <p:spPr bwMode="auto">
          <a:xfrm>
            <a:off x="5386388" y="3535363"/>
            <a:ext cx="0" cy="914400"/>
          </a:xfrm>
          <a:prstGeom prst="line">
            <a:avLst/>
          </a:prstGeom>
          <a:noFill/>
          <a:ln w="63500">
            <a:solidFill>
              <a:srgbClr val="FF0000"/>
            </a:solidFill>
            <a:round/>
            <a:headEnd/>
            <a:tailEnd type="triangle" w="med" len="med"/>
          </a:ln>
        </p:spPr>
        <p:txBody>
          <a:bodyPr>
            <a:prstTxWarp prst="textNoShape">
              <a:avLst/>
            </a:prstTxWarp>
          </a:bodyPr>
          <a:lstStyle/>
          <a:p>
            <a:endParaRPr lang="en-US"/>
          </a:p>
        </p:txBody>
      </p:sp>
      <p:sp>
        <p:nvSpPr>
          <p:cNvPr id="8196" name="Line 5"/>
          <p:cNvSpPr>
            <a:spLocks noChangeShapeType="1"/>
          </p:cNvSpPr>
          <p:nvPr/>
        </p:nvSpPr>
        <p:spPr bwMode="auto">
          <a:xfrm>
            <a:off x="7977188" y="3535363"/>
            <a:ext cx="0" cy="914400"/>
          </a:xfrm>
          <a:prstGeom prst="line">
            <a:avLst/>
          </a:prstGeom>
          <a:noFill/>
          <a:ln w="63500">
            <a:solidFill>
              <a:srgbClr val="0000FF"/>
            </a:solidFill>
            <a:round/>
            <a:headEnd/>
            <a:tailEnd type="triangle" w="med" len="med"/>
          </a:ln>
        </p:spPr>
        <p:txBody>
          <a:bodyPr>
            <a:prstTxWarp prst="textNoShape">
              <a:avLst/>
            </a:prstTxWarp>
          </a:bodyPr>
          <a:lstStyle/>
          <a:p>
            <a:endParaRPr lang="en-US"/>
          </a:p>
        </p:txBody>
      </p:sp>
      <p:sp>
        <p:nvSpPr>
          <p:cNvPr id="8197" name="Line 6"/>
          <p:cNvSpPr>
            <a:spLocks noChangeShapeType="1"/>
          </p:cNvSpPr>
          <p:nvPr/>
        </p:nvSpPr>
        <p:spPr bwMode="auto">
          <a:xfrm>
            <a:off x="7062788" y="3535363"/>
            <a:ext cx="0" cy="914400"/>
          </a:xfrm>
          <a:prstGeom prst="line">
            <a:avLst/>
          </a:prstGeom>
          <a:noFill/>
          <a:ln w="63500">
            <a:solidFill>
              <a:srgbClr val="339966"/>
            </a:solidFill>
            <a:round/>
            <a:headEnd/>
            <a:tailEnd type="triangle" w="med" len="med"/>
          </a:ln>
        </p:spPr>
        <p:txBody>
          <a:bodyPr>
            <a:prstTxWarp prst="textNoShape">
              <a:avLst/>
            </a:prstTxWarp>
          </a:bodyPr>
          <a:lstStyle/>
          <a:p>
            <a:endParaRPr lang="en-US"/>
          </a:p>
        </p:txBody>
      </p:sp>
      <p:sp>
        <p:nvSpPr>
          <p:cNvPr id="8198" name="Text Box 7"/>
          <p:cNvSpPr txBox="1">
            <a:spLocks noChangeArrowheads="1"/>
          </p:cNvSpPr>
          <p:nvPr/>
        </p:nvSpPr>
        <p:spPr bwMode="auto">
          <a:xfrm>
            <a:off x="1271588" y="1706563"/>
            <a:ext cx="2298700" cy="366712"/>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diurnal &gt; semidiurnal</a:t>
            </a:r>
          </a:p>
        </p:txBody>
      </p:sp>
      <p:sp>
        <p:nvSpPr>
          <p:cNvPr id="8199" name="Text Box 8"/>
          <p:cNvSpPr txBox="1">
            <a:spLocks noChangeArrowheads="1"/>
          </p:cNvSpPr>
          <p:nvPr/>
        </p:nvSpPr>
        <p:spPr bwMode="auto">
          <a:xfrm>
            <a:off x="5068888" y="1720850"/>
            <a:ext cx="2298700" cy="366713"/>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semiannual &gt; annual</a:t>
            </a:r>
          </a:p>
        </p:txBody>
      </p:sp>
      <p:sp>
        <p:nvSpPr>
          <p:cNvPr id="8200" name="Rectangle 9"/>
          <p:cNvSpPr>
            <a:spLocks noChangeArrowheads="1"/>
          </p:cNvSpPr>
          <p:nvPr/>
        </p:nvSpPr>
        <p:spPr bwMode="auto">
          <a:xfrm>
            <a:off x="-65088" y="76200"/>
            <a:ext cx="9220201" cy="1143000"/>
          </a:xfrm>
          <a:prstGeom prst="rect">
            <a:avLst/>
          </a:prstGeom>
          <a:noFill/>
          <a:ln w="9525">
            <a:noFill/>
            <a:miter lim="800000"/>
            <a:headEnd/>
            <a:tailEnd/>
          </a:ln>
        </p:spPr>
        <p:txBody>
          <a:bodyPr anchor="ctr">
            <a:prstTxWarp prst="textNoShape">
              <a:avLst/>
            </a:prstTxWarp>
          </a:bodyPr>
          <a:lstStyle/>
          <a:p>
            <a:pPr algn="ctr"/>
            <a:r>
              <a:rPr lang="en-US" sz="4000">
                <a:solidFill>
                  <a:srgbClr val="CC0000"/>
                </a:solidFill>
                <a:latin typeface="Lucida Sans" charset="0"/>
              </a:rPr>
              <a:t>Periodicities in the meridional wind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7"/>
          <p:cNvPicPr>
            <a:picLocks noChangeAspect="1" noChangeArrowheads="1"/>
          </p:cNvPicPr>
          <p:nvPr/>
        </p:nvPicPr>
        <p:blipFill>
          <a:blip r:embed="rId2"/>
          <a:srcRect/>
          <a:stretch>
            <a:fillRect/>
          </a:stretch>
        </p:blipFill>
        <p:spPr bwMode="auto">
          <a:xfrm>
            <a:off x="1905000" y="1066800"/>
            <a:ext cx="5753100" cy="5410200"/>
          </a:xfrm>
          <a:prstGeom prst="rect">
            <a:avLst/>
          </a:prstGeom>
          <a:noFill/>
          <a:ln w="9525">
            <a:noFill/>
            <a:miter lim="800000"/>
            <a:headEnd/>
            <a:tailEnd/>
          </a:ln>
        </p:spPr>
      </p:pic>
      <p:sp>
        <p:nvSpPr>
          <p:cNvPr id="7171" name="Rectangle 2"/>
          <p:cNvSpPr>
            <a:spLocks noGrp="1" noChangeArrowheads="1"/>
          </p:cNvSpPr>
          <p:nvPr>
            <p:ph type="title"/>
          </p:nvPr>
        </p:nvSpPr>
        <p:spPr>
          <a:xfrm>
            <a:off x="304800" y="228600"/>
            <a:ext cx="8458200" cy="990600"/>
          </a:xfrm>
        </p:spPr>
        <p:txBody>
          <a:bodyPr/>
          <a:lstStyle/>
          <a:p>
            <a:r>
              <a:rPr lang="en-US" sz="3600"/>
              <a:t>SuperDARN HF Radars</a:t>
            </a:r>
            <a:br>
              <a:rPr lang="en-US" sz="3600"/>
            </a:br>
            <a:r>
              <a:rPr lang="en-US" sz="3200"/>
              <a:t>Mesospheric neutral wind measurements</a:t>
            </a:r>
          </a:p>
        </p:txBody>
      </p:sp>
      <p:sp>
        <p:nvSpPr>
          <p:cNvPr id="7172" name="Text Box 3"/>
          <p:cNvSpPr txBox="1">
            <a:spLocks noChangeArrowheads="1"/>
          </p:cNvSpPr>
          <p:nvPr/>
        </p:nvSpPr>
        <p:spPr bwMode="auto">
          <a:xfrm>
            <a:off x="1981200" y="2209800"/>
            <a:ext cx="58674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sz="2400">
              <a:latin typeface="Times New Roman" charset="0"/>
            </a:endParaRPr>
          </a:p>
        </p:txBody>
      </p:sp>
      <p:sp>
        <p:nvSpPr>
          <p:cNvPr id="7173" name="Text Box 8"/>
          <p:cNvSpPr txBox="1">
            <a:spLocks noChangeArrowheads="1"/>
          </p:cNvSpPr>
          <p:nvPr/>
        </p:nvSpPr>
        <p:spPr bwMode="auto">
          <a:xfrm>
            <a:off x="5410200" y="4876800"/>
            <a:ext cx="1454150" cy="366713"/>
          </a:xfrm>
          <a:prstGeom prst="rect">
            <a:avLst/>
          </a:prstGeom>
          <a:noFill/>
          <a:ln w="9525">
            <a:noFill/>
            <a:miter lim="800000"/>
            <a:headEnd/>
            <a:tailEnd/>
          </a:ln>
        </p:spPr>
        <p:txBody>
          <a:bodyPr wrap="none">
            <a:prstTxWarp prst="textNoShape">
              <a:avLst/>
            </a:prstTxWarp>
            <a:spAutoFit/>
          </a:bodyPr>
          <a:lstStyle/>
          <a:p>
            <a:r>
              <a:rPr lang="en-US" b="1">
                <a:solidFill>
                  <a:srgbClr val="000099"/>
                </a:solidFill>
              </a:rPr>
              <a:t>Hankasalmi</a:t>
            </a:r>
          </a:p>
        </p:txBody>
      </p:sp>
      <p:sp>
        <p:nvSpPr>
          <p:cNvPr id="7174" name="Text Box 9"/>
          <p:cNvSpPr txBox="1">
            <a:spLocks noChangeArrowheads="1"/>
          </p:cNvSpPr>
          <p:nvPr/>
        </p:nvSpPr>
        <p:spPr bwMode="auto">
          <a:xfrm>
            <a:off x="4324350" y="5043488"/>
            <a:ext cx="1390650" cy="366712"/>
          </a:xfrm>
          <a:prstGeom prst="rect">
            <a:avLst/>
          </a:prstGeom>
          <a:noFill/>
          <a:ln w="9525">
            <a:noFill/>
            <a:miter lim="800000"/>
            <a:headEnd/>
            <a:tailEnd/>
          </a:ln>
        </p:spPr>
        <p:txBody>
          <a:bodyPr wrap="none">
            <a:prstTxWarp prst="textNoShape">
              <a:avLst/>
            </a:prstTxWarp>
            <a:spAutoFit/>
          </a:bodyPr>
          <a:lstStyle/>
          <a:p>
            <a:r>
              <a:rPr lang="en-US" b="1">
                <a:solidFill>
                  <a:srgbClr val="000099"/>
                </a:solidFill>
              </a:rPr>
              <a:t>Pykkvibaer</a:t>
            </a:r>
          </a:p>
        </p:txBody>
      </p:sp>
      <p:sp>
        <p:nvSpPr>
          <p:cNvPr id="7175" name="Text Box 10"/>
          <p:cNvSpPr txBox="1">
            <a:spLocks noChangeArrowheads="1"/>
          </p:cNvSpPr>
          <p:nvPr/>
        </p:nvSpPr>
        <p:spPr bwMode="auto">
          <a:xfrm>
            <a:off x="2971800" y="5029200"/>
            <a:ext cx="1339850" cy="366713"/>
          </a:xfrm>
          <a:prstGeom prst="rect">
            <a:avLst/>
          </a:prstGeom>
          <a:noFill/>
          <a:ln w="9525">
            <a:noFill/>
            <a:miter lim="800000"/>
            <a:headEnd/>
            <a:tailEnd/>
          </a:ln>
        </p:spPr>
        <p:txBody>
          <a:bodyPr wrap="none">
            <a:prstTxWarp prst="textNoShape">
              <a:avLst/>
            </a:prstTxWarp>
            <a:spAutoFit/>
          </a:bodyPr>
          <a:lstStyle/>
          <a:p>
            <a:r>
              <a:rPr lang="en-US" b="1">
                <a:solidFill>
                  <a:srgbClr val="000099"/>
                </a:solidFill>
              </a:rPr>
              <a:t>Stokkseyri</a:t>
            </a:r>
          </a:p>
        </p:txBody>
      </p:sp>
      <p:sp>
        <p:nvSpPr>
          <p:cNvPr id="7176" name="Text Box 11"/>
          <p:cNvSpPr txBox="1">
            <a:spLocks noChangeArrowheads="1"/>
          </p:cNvSpPr>
          <p:nvPr/>
        </p:nvSpPr>
        <p:spPr bwMode="auto">
          <a:xfrm>
            <a:off x="1822450" y="4648200"/>
            <a:ext cx="1377950" cy="366713"/>
          </a:xfrm>
          <a:prstGeom prst="rect">
            <a:avLst/>
          </a:prstGeom>
          <a:noFill/>
          <a:ln w="9525">
            <a:noFill/>
            <a:miter lim="800000"/>
            <a:headEnd/>
            <a:tailEnd/>
          </a:ln>
        </p:spPr>
        <p:txBody>
          <a:bodyPr wrap="none">
            <a:prstTxWarp prst="textNoShape">
              <a:avLst/>
            </a:prstTxWarp>
            <a:spAutoFit/>
          </a:bodyPr>
          <a:lstStyle/>
          <a:p>
            <a:r>
              <a:rPr lang="en-US" b="1">
                <a:solidFill>
                  <a:srgbClr val="000099"/>
                </a:solidFill>
              </a:rPr>
              <a:t>Goose Bay</a:t>
            </a:r>
          </a:p>
        </p:txBody>
      </p:sp>
      <p:sp>
        <p:nvSpPr>
          <p:cNvPr id="7177" name="Text Box 12"/>
          <p:cNvSpPr txBox="1">
            <a:spLocks noChangeArrowheads="1"/>
          </p:cNvSpPr>
          <p:nvPr/>
        </p:nvSpPr>
        <p:spPr bwMode="auto">
          <a:xfrm>
            <a:off x="1600200" y="2986088"/>
            <a:ext cx="1339850" cy="366712"/>
          </a:xfrm>
          <a:prstGeom prst="rect">
            <a:avLst/>
          </a:prstGeom>
          <a:noFill/>
          <a:ln w="9525">
            <a:noFill/>
            <a:miter lim="800000"/>
            <a:headEnd/>
            <a:tailEnd/>
          </a:ln>
        </p:spPr>
        <p:txBody>
          <a:bodyPr wrap="none">
            <a:prstTxWarp prst="textNoShape">
              <a:avLst/>
            </a:prstTxWarp>
            <a:spAutoFit/>
          </a:bodyPr>
          <a:lstStyle/>
          <a:p>
            <a:r>
              <a:rPr lang="en-US" b="1">
                <a:solidFill>
                  <a:srgbClr val="000099"/>
                </a:solidFill>
              </a:rPr>
              <a:t>Saskatoon</a:t>
            </a:r>
          </a:p>
        </p:txBody>
      </p:sp>
      <p:sp>
        <p:nvSpPr>
          <p:cNvPr id="7178" name="Text Box 13"/>
          <p:cNvSpPr txBox="1">
            <a:spLocks noChangeArrowheads="1"/>
          </p:cNvSpPr>
          <p:nvPr/>
        </p:nvSpPr>
        <p:spPr bwMode="auto">
          <a:xfrm>
            <a:off x="1219200" y="3748088"/>
            <a:ext cx="1606550" cy="366712"/>
          </a:xfrm>
          <a:prstGeom prst="rect">
            <a:avLst/>
          </a:prstGeom>
          <a:noFill/>
          <a:ln w="9525">
            <a:noFill/>
            <a:miter lim="800000"/>
            <a:headEnd/>
            <a:tailEnd/>
          </a:ln>
        </p:spPr>
        <p:txBody>
          <a:bodyPr wrap="none">
            <a:prstTxWarp prst="textNoShape">
              <a:avLst/>
            </a:prstTxWarp>
            <a:spAutoFit/>
          </a:bodyPr>
          <a:lstStyle/>
          <a:p>
            <a:r>
              <a:rPr lang="en-US" b="1">
                <a:solidFill>
                  <a:srgbClr val="000099"/>
                </a:solidFill>
              </a:rPr>
              <a:t>Kapuskasing</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latin typeface="Calibri" charset="0"/>
              </a:rPr>
              <a:t>Stratospheric Warming</a:t>
            </a:r>
          </a:p>
        </p:txBody>
      </p:sp>
      <p:sp>
        <p:nvSpPr>
          <p:cNvPr id="26627"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2800">
                <a:latin typeface="Calibri" charset="0"/>
              </a:rPr>
              <a:t>Rise in stratospheric temperatures due to the associated breakdown of polar vortex winds</a:t>
            </a:r>
          </a:p>
          <a:p>
            <a:r>
              <a:rPr lang="en-US" sz="2800">
                <a:latin typeface="Calibri" charset="0"/>
              </a:rPr>
              <a:t>Northern hemisphere has minor warmings every winter and major warmings every ~ 2 years</a:t>
            </a:r>
          </a:p>
          <a:p>
            <a:r>
              <a:rPr lang="en-US" sz="2800">
                <a:latin typeface="Calibri" charset="0"/>
              </a:rPr>
              <a:t>Southern hemisphere rarely has major warmings</a:t>
            </a:r>
          </a:p>
          <a:p>
            <a:r>
              <a:rPr lang="en-US" sz="2800">
                <a:latin typeface="Calibri" charset="0"/>
              </a:rPr>
              <a:t>Mesosphere and thermosphere temperature and wind response</a:t>
            </a:r>
          </a:p>
          <a:p>
            <a:r>
              <a:rPr lang="en-US" sz="2800" i="1">
                <a:solidFill>
                  <a:schemeClr val="accent2"/>
                </a:solidFill>
                <a:latin typeface="Calibri" charset="0"/>
              </a:rPr>
              <a:t>Connections to low latitude QBO</a:t>
            </a:r>
          </a:p>
          <a:p>
            <a:r>
              <a:rPr lang="en-US" sz="2800" i="1">
                <a:solidFill>
                  <a:schemeClr val="accent2"/>
                </a:solidFill>
                <a:latin typeface="Calibri" charset="0"/>
              </a:rPr>
              <a:t>Planetary wave amplification and propagation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srcRect/>
          <a:stretch>
            <a:fillRect/>
          </a:stretch>
        </p:blipFill>
        <p:spPr bwMode="auto">
          <a:xfrm>
            <a:off x="1066800" y="1349375"/>
            <a:ext cx="6934200" cy="5051425"/>
          </a:xfrm>
          <a:prstGeom prst="rect">
            <a:avLst/>
          </a:prstGeom>
          <a:noFill/>
          <a:ln w="9525">
            <a:noFill/>
            <a:miter lim="800000"/>
            <a:headEnd/>
            <a:tailEnd/>
          </a:ln>
        </p:spPr>
      </p:pic>
      <p:sp>
        <p:nvSpPr>
          <p:cNvPr id="27651" name="Text Box 6"/>
          <p:cNvSpPr txBox="1">
            <a:spLocks noChangeArrowheads="1"/>
          </p:cNvSpPr>
          <p:nvPr/>
        </p:nvSpPr>
        <p:spPr bwMode="auto">
          <a:xfrm>
            <a:off x="552450" y="76200"/>
            <a:ext cx="8016875" cy="701675"/>
          </a:xfrm>
          <a:prstGeom prst="rect">
            <a:avLst/>
          </a:prstGeom>
          <a:noFill/>
          <a:ln w="9525">
            <a:noFill/>
            <a:miter lim="800000"/>
            <a:headEnd/>
            <a:tailEnd/>
          </a:ln>
        </p:spPr>
        <p:txBody>
          <a:bodyPr wrap="none">
            <a:prstTxWarp prst="textNoShape">
              <a:avLst/>
            </a:prstTxWarp>
            <a:spAutoFit/>
          </a:bodyPr>
          <a:lstStyle/>
          <a:p>
            <a:pPr algn="ctr"/>
            <a:r>
              <a:rPr lang="en-US" sz="4000">
                <a:solidFill>
                  <a:srgbClr val="CC0000"/>
                </a:solidFill>
                <a:latin typeface="Lucida Sans" charset="0"/>
              </a:rPr>
              <a:t>Sudden Stratospheric Warmings</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srcRect/>
          <a:stretch>
            <a:fillRect/>
          </a:stretch>
        </p:blipFill>
        <p:spPr bwMode="auto">
          <a:xfrm>
            <a:off x="247650" y="400050"/>
            <a:ext cx="8648700" cy="60579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2"/>
          <a:srcRect/>
          <a:stretch>
            <a:fillRect/>
          </a:stretch>
        </p:blipFill>
        <p:spPr bwMode="auto">
          <a:xfrm>
            <a:off x="247650" y="400050"/>
            <a:ext cx="8648700" cy="60579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1203325"/>
            <a:ext cx="8793163" cy="4816475"/>
          </a:xfrm>
          <a:prstGeom prst="rect">
            <a:avLst/>
          </a:prstGeom>
          <a:noFill/>
          <a:ln w="9525">
            <a:noFill/>
            <a:miter lim="800000"/>
            <a:headEnd/>
            <a:tailEnd/>
          </a:ln>
        </p:spPr>
      </p:pic>
      <p:sp>
        <p:nvSpPr>
          <p:cNvPr id="9219" name="Line 3"/>
          <p:cNvSpPr>
            <a:spLocks noChangeShapeType="1"/>
          </p:cNvSpPr>
          <p:nvPr/>
        </p:nvSpPr>
        <p:spPr bwMode="auto">
          <a:xfrm>
            <a:off x="5386388" y="3306763"/>
            <a:ext cx="0" cy="914400"/>
          </a:xfrm>
          <a:prstGeom prst="line">
            <a:avLst/>
          </a:prstGeom>
          <a:noFill/>
          <a:ln w="63500">
            <a:solidFill>
              <a:srgbClr val="FF0000"/>
            </a:solidFill>
            <a:round/>
            <a:headEnd/>
            <a:tailEnd type="triangle" w="med" len="med"/>
          </a:ln>
        </p:spPr>
        <p:txBody>
          <a:bodyPr>
            <a:prstTxWarp prst="textNoShape">
              <a:avLst/>
            </a:prstTxWarp>
          </a:bodyPr>
          <a:lstStyle/>
          <a:p>
            <a:endParaRPr lang="en-US"/>
          </a:p>
        </p:txBody>
      </p:sp>
      <p:sp>
        <p:nvSpPr>
          <p:cNvPr id="9220" name="Line 4"/>
          <p:cNvSpPr>
            <a:spLocks noChangeShapeType="1"/>
          </p:cNvSpPr>
          <p:nvPr/>
        </p:nvSpPr>
        <p:spPr bwMode="auto">
          <a:xfrm>
            <a:off x="7977188" y="3535363"/>
            <a:ext cx="0" cy="914400"/>
          </a:xfrm>
          <a:prstGeom prst="line">
            <a:avLst/>
          </a:prstGeom>
          <a:noFill/>
          <a:ln w="63500">
            <a:solidFill>
              <a:srgbClr val="0000FF"/>
            </a:solidFill>
            <a:round/>
            <a:headEnd/>
            <a:tailEnd type="triangle" w="med" len="med"/>
          </a:ln>
        </p:spPr>
        <p:txBody>
          <a:bodyPr>
            <a:prstTxWarp prst="textNoShape">
              <a:avLst/>
            </a:prstTxWarp>
          </a:bodyPr>
          <a:lstStyle/>
          <a:p>
            <a:endParaRPr lang="en-US"/>
          </a:p>
        </p:txBody>
      </p:sp>
      <p:sp>
        <p:nvSpPr>
          <p:cNvPr id="9221" name="Line 5"/>
          <p:cNvSpPr>
            <a:spLocks noChangeShapeType="1"/>
          </p:cNvSpPr>
          <p:nvPr/>
        </p:nvSpPr>
        <p:spPr bwMode="auto">
          <a:xfrm>
            <a:off x="7062788" y="3535363"/>
            <a:ext cx="0" cy="914400"/>
          </a:xfrm>
          <a:prstGeom prst="line">
            <a:avLst/>
          </a:prstGeom>
          <a:noFill/>
          <a:ln w="63500">
            <a:solidFill>
              <a:srgbClr val="339966"/>
            </a:solidFill>
            <a:round/>
            <a:headEnd/>
            <a:tailEnd type="triangle" w="med" len="med"/>
          </a:ln>
        </p:spPr>
        <p:txBody>
          <a:bodyPr>
            <a:prstTxWarp prst="textNoShape">
              <a:avLst/>
            </a:prstTxWarp>
          </a:bodyPr>
          <a:lstStyle/>
          <a:p>
            <a:endParaRPr lang="en-US"/>
          </a:p>
        </p:txBody>
      </p:sp>
      <p:sp>
        <p:nvSpPr>
          <p:cNvPr id="9222" name="Text Box 7"/>
          <p:cNvSpPr txBox="1">
            <a:spLocks noChangeArrowheads="1"/>
          </p:cNvSpPr>
          <p:nvPr/>
        </p:nvSpPr>
        <p:spPr bwMode="auto">
          <a:xfrm>
            <a:off x="1271588" y="1706563"/>
            <a:ext cx="2298700" cy="366712"/>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diurnal &lt; semidiurnal</a:t>
            </a:r>
          </a:p>
        </p:txBody>
      </p:sp>
      <p:sp>
        <p:nvSpPr>
          <p:cNvPr id="9223" name="Text Box 8"/>
          <p:cNvSpPr txBox="1">
            <a:spLocks noChangeArrowheads="1"/>
          </p:cNvSpPr>
          <p:nvPr/>
        </p:nvSpPr>
        <p:spPr bwMode="auto">
          <a:xfrm>
            <a:off x="5068888" y="1720850"/>
            <a:ext cx="2298700" cy="366713"/>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semiannual &gt; annual</a:t>
            </a:r>
          </a:p>
        </p:txBody>
      </p:sp>
      <p:sp>
        <p:nvSpPr>
          <p:cNvPr id="9224" name="Rectangle 9"/>
          <p:cNvSpPr>
            <a:spLocks noChangeArrowheads="1"/>
          </p:cNvSpPr>
          <p:nvPr/>
        </p:nvSpPr>
        <p:spPr bwMode="auto">
          <a:xfrm>
            <a:off x="-65088" y="76200"/>
            <a:ext cx="9220201" cy="1143000"/>
          </a:xfrm>
          <a:prstGeom prst="rect">
            <a:avLst/>
          </a:prstGeom>
          <a:noFill/>
          <a:ln w="9525">
            <a:noFill/>
            <a:miter lim="800000"/>
            <a:headEnd/>
            <a:tailEnd/>
          </a:ln>
        </p:spPr>
        <p:txBody>
          <a:bodyPr anchor="ctr">
            <a:prstTxWarp prst="textNoShape">
              <a:avLst/>
            </a:prstTxWarp>
          </a:bodyPr>
          <a:lstStyle/>
          <a:p>
            <a:pPr algn="ctr"/>
            <a:r>
              <a:rPr lang="en-US" sz="4000">
                <a:solidFill>
                  <a:srgbClr val="CC0000"/>
                </a:solidFill>
                <a:latin typeface="Lucida Sans" charset="0"/>
              </a:rPr>
              <a:t>Periodicities in the meridional wind</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1203325"/>
            <a:ext cx="8793163" cy="4816475"/>
          </a:xfrm>
          <a:prstGeom prst="rect">
            <a:avLst/>
          </a:prstGeom>
          <a:noFill/>
          <a:ln w="9525">
            <a:noFill/>
            <a:miter lim="800000"/>
            <a:headEnd/>
            <a:tailEnd/>
          </a:ln>
        </p:spPr>
      </p:pic>
      <p:sp>
        <p:nvSpPr>
          <p:cNvPr id="10243" name="Line 3"/>
          <p:cNvSpPr>
            <a:spLocks noChangeShapeType="1"/>
          </p:cNvSpPr>
          <p:nvPr/>
        </p:nvSpPr>
        <p:spPr bwMode="auto">
          <a:xfrm>
            <a:off x="5386388" y="3230563"/>
            <a:ext cx="0" cy="914400"/>
          </a:xfrm>
          <a:prstGeom prst="line">
            <a:avLst/>
          </a:prstGeom>
          <a:noFill/>
          <a:ln w="63500">
            <a:solidFill>
              <a:srgbClr val="FF0000"/>
            </a:solidFill>
            <a:round/>
            <a:headEnd/>
            <a:tailEnd type="triangle" w="med" len="med"/>
          </a:ln>
        </p:spPr>
        <p:txBody>
          <a:bodyPr>
            <a:prstTxWarp prst="textNoShape">
              <a:avLst/>
            </a:prstTxWarp>
          </a:bodyPr>
          <a:lstStyle/>
          <a:p>
            <a:endParaRPr lang="en-US"/>
          </a:p>
        </p:txBody>
      </p:sp>
      <p:sp>
        <p:nvSpPr>
          <p:cNvPr id="10244" name="Line 4"/>
          <p:cNvSpPr>
            <a:spLocks noChangeShapeType="1"/>
          </p:cNvSpPr>
          <p:nvPr/>
        </p:nvSpPr>
        <p:spPr bwMode="auto">
          <a:xfrm>
            <a:off x="7977188" y="3535363"/>
            <a:ext cx="0" cy="914400"/>
          </a:xfrm>
          <a:prstGeom prst="line">
            <a:avLst/>
          </a:prstGeom>
          <a:noFill/>
          <a:ln w="63500">
            <a:solidFill>
              <a:srgbClr val="0000FF"/>
            </a:solidFill>
            <a:round/>
            <a:headEnd/>
            <a:tailEnd type="triangle" w="med" len="med"/>
          </a:ln>
        </p:spPr>
        <p:txBody>
          <a:bodyPr>
            <a:prstTxWarp prst="textNoShape">
              <a:avLst/>
            </a:prstTxWarp>
          </a:bodyPr>
          <a:lstStyle/>
          <a:p>
            <a:endParaRPr lang="en-US"/>
          </a:p>
        </p:txBody>
      </p:sp>
      <p:sp>
        <p:nvSpPr>
          <p:cNvPr id="10245" name="Line 5"/>
          <p:cNvSpPr>
            <a:spLocks noChangeShapeType="1"/>
          </p:cNvSpPr>
          <p:nvPr/>
        </p:nvSpPr>
        <p:spPr bwMode="auto">
          <a:xfrm>
            <a:off x="7062788" y="3535363"/>
            <a:ext cx="0" cy="914400"/>
          </a:xfrm>
          <a:prstGeom prst="line">
            <a:avLst/>
          </a:prstGeom>
          <a:noFill/>
          <a:ln w="63500">
            <a:solidFill>
              <a:srgbClr val="339966"/>
            </a:solidFill>
            <a:round/>
            <a:headEnd/>
            <a:tailEnd type="triangle" w="med" len="med"/>
          </a:ln>
        </p:spPr>
        <p:txBody>
          <a:bodyPr>
            <a:prstTxWarp prst="textNoShape">
              <a:avLst/>
            </a:prstTxWarp>
          </a:bodyPr>
          <a:lstStyle/>
          <a:p>
            <a:endParaRPr lang="en-US"/>
          </a:p>
        </p:txBody>
      </p:sp>
      <p:sp>
        <p:nvSpPr>
          <p:cNvPr id="10246" name="Text Box 6"/>
          <p:cNvSpPr txBox="1">
            <a:spLocks noChangeArrowheads="1"/>
          </p:cNvSpPr>
          <p:nvPr/>
        </p:nvSpPr>
        <p:spPr bwMode="auto">
          <a:xfrm>
            <a:off x="1271588" y="1706563"/>
            <a:ext cx="2298700" cy="366712"/>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diurnal &lt; semidiurnal</a:t>
            </a:r>
          </a:p>
        </p:txBody>
      </p:sp>
      <p:sp>
        <p:nvSpPr>
          <p:cNvPr id="10247" name="Text Box 7"/>
          <p:cNvSpPr txBox="1">
            <a:spLocks noChangeArrowheads="1"/>
          </p:cNvSpPr>
          <p:nvPr/>
        </p:nvSpPr>
        <p:spPr bwMode="auto">
          <a:xfrm>
            <a:off x="5068888" y="1720850"/>
            <a:ext cx="2298700" cy="366713"/>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semiannual &gt; annual</a:t>
            </a:r>
          </a:p>
        </p:txBody>
      </p:sp>
      <p:sp>
        <p:nvSpPr>
          <p:cNvPr id="10248" name="Rectangle 8"/>
          <p:cNvSpPr>
            <a:spLocks noChangeArrowheads="1"/>
          </p:cNvSpPr>
          <p:nvPr/>
        </p:nvSpPr>
        <p:spPr bwMode="auto">
          <a:xfrm>
            <a:off x="-65088" y="76200"/>
            <a:ext cx="9220201" cy="1143000"/>
          </a:xfrm>
          <a:prstGeom prst="rect">
            <a:avLst/>
          </a:prstGeom>
          <a:noFill/>
          <a:ln w="9525">
            <a:noFill/>
            <a:miter lim="800000"/>
            <a:headEnd/>
            <a:tailEnd/>
          </a:ln>
        </p:spPr>
        <p:txBody>
          <a:bodyPr anchor="ctr">
            <a:prstTxWarp prst="textNoShape">
              <a:avLst/>
            </a:prstTxWarp>
          </a:bodyPr>
          <a:lstStyle/>
          <a:p>
            <a:pPr algn="ctr"/>
            <a:r>
              <a:rPr lang="en-US" sz="4000">
                <a:solidFill>
                  <a:srgbClr val="CC0000"/>
                </a:solidFill>
                <a:latin typeface="Lucida Sans" charset="0"/>
              </a:rPr>
              <a:t>Periodicities in the meridional wind</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1203325"/>
            <a:ext cx="8793163" cy="4816475"/>
          </a:xfrm>
          <a:prstGeom prst="rect">
            <a:avLst/>
          </a:prstGeom>
          <a:noFill/>
          <a:ln w="9525">
            <a:noFill/>
            <a:miter lim="800000"/>
            <a:headEnd/>
            <a:tailEnd/>
          </a:ln>
        </p:spPr>
      </p:pic>
      <p:sp>
        <p:nvSpPr>
          <p:cNvPr id="11267" name="Line 3"/>
          <p:cNvSpPr>
            <a:spLocks noChangeShapeType="1"/>
          </p:cNvSpPr>
          <p:nvPr/>
        </p:nvSpPr>
        <p:spPr bwMode="auto">
          <a:xfrm>
            <a:off x="5386388" y="3306763"/>
            <a:ext cx="0" cy="914400"/>
          </a:xfrm>
          <a:prstGeom prst="line">
            <a:avLst/>
          </a:prstGeom>
          <a:noFill/>
          <a:ln w="63500">
            <a:solidFill>
              <a:srgbClr val="FF0000"/>
            </a:solidFill>
            <a:round/>
            <a:headEnd/>
            <a:tailEnd type="triangle" w="med" len="med"/>
          </a:ln>
        </p:spPr>
        <p:txBody>
          <a:bodyPr>
            <a:prstTxWarp prst="textNoShape">
              <a:avLst/>
            </a:prstTxWarp>
          </a:bodyPr>
          <a:lstStyle/>
          <a:p>
            <a:endParaRPr lang="en-US"/>
          </a:p>
        </p:txBody>
      </p:sp>
      <p:sp>
        <p:nvSpPr>
          <p:cNvPr id="11268" name="Line 4"/>
          <p:cNvSpPr>
            <a:spLocks noChangeShapeType="1"/>
          </p:cNvSpPr>
          <p:nvPr/>
        </p:nvSpPr>
        <p:spPr bwMode="auto">
          <a:xfrm>
            <a:off x="7977188" y="3535363"/>
            <a:ext cx="0" cy="914400"/>
          </a:xfrm>
          <a:prstGeom prst="line">
            <a:avLst/>
          </a:prstGeom>
          <a:noFill/>
          <a:ln w="63500">
            <a:solidFill>
              <a:srgbClr val="0000FF"/>
            </a:solidFill>
            <a:round/>
            <a:headEnd/>
            <a:tailEnd type="triangle" w="med" len="med"/>
          </a:ln>
        </p:spPr>
        <p:txBody>
          <a:bodyPr>
            <a:prstTxWarp prst="textNoShape">
              <a:avLst/>
            </a:prstTxWarp>
          </a:bodyPr>
          <a:lstStyle/>
          <a:p>
            <a:endParaRPr lang="en-US"/>
          </a:p>
        </p:txBody>
      </p:sp>
      <p:sp>
        <p:nvSpPr>
          <p:cNvPr id="11269" name="Line 5"/>
          <p:cNvSpPr>
            <a:spLocks noChangeShapeType="1"/>
          </p:cNvSpPr>
          <p:nvPr/>
        </p:nvSpPr>
        <p:spPr bwMode="auto">
          <a:xfrm>
            <a:off x="7062788" y="3535363"/>
            <a:ext cx="0" cy="914400"/>
          </a:xfrm>
          <a:prstGeom prst="line">
            <a:avLst/>
          </a:prstGeom>
          <a:noFill/>
          <a:ln w="63500">
            <a:solidFill>
              <a:srgbClr val="339966"/>
            </a:solidFill>
            <a:round/>
            <a:headEnd/>
            <a:tailEnd type="triangle" w="med" len="med"/>
          </a:ln>
        </p:spPr>
        <p:txBody>
          <a:bodyPr>
            <a:prstTxWarp prst="textNoShape">
              <a:avLst/>
            </a:prstTxWarp>
          </a:bodyPr>
          <a:lstStyle/>
          <a:p>
            <a:endParaRPr lang="en-US"/>
          </a:p>
        </p:txBody>
      </p:sp>
      <p:sp>
        <p:nvSpPr>
          <p:cNvPr id="11270" name="Text Box 6"/>
          <p:cNvSpPr txBox="1">
            <a:spLocks noChangeArrowheads="1"/>
          </p:cNvSpPr>
          <p:nvPr/>
        </p:nvSpPr>
        <p:spPr bwMode="auto">
          <a:xfrm>
            <a:off x="1271588" y="1706563"/>
            <a:ext cx="2432050" cy="366712"/>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diurnal &lt;&lt; semidiurnal</a:t>
            </a:r>
          </a:p>
        </p:txBody>
      </p:sp>
      <p:sp>
        <p:nvSpPr>
          <p:cNvPr id="11271" name="Text Box 7"/>
          <p:cNvSpPr txBox="1">
            <a:spLocks noChangeArrowheads="1"/>
          </p:cNvSpPr>
          <p:nvPr/>
        </p:nvSpPr>
        <p:spPr bwMode="auto">
          <a:xfrm>
            <a:off x="5068888" y="1720850"/>
            <a:ext cx="2298700" cy="366713"/>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semiannual &lt; annual</a:t>
            </a:r>
          </a:p>
        </p:txBody>
      </p:sp>
      <p:sp>
        <p:nvSpPr>
          <p:cNvPr id="11272" name="Rectangle 8"/>
          <p:cNvSpPr>
            <a:spLocks noChangeArrowheads="1"/>
          </p:cNvSpPr>
          <p:nvPr/>
        </p:nvSpPr>
        <p:spPr bwMode="auto">
          <a:xfrm>
            <a:off x="-65088" y="76200"/>
            <a:ext cx="9220201" cy="1143000"/>
          </a:xfrm>
          <a:prstGeom prst="rect">
            <a:avLst/>
          </a:prstGeom>
          <a:noFill/>
          <a:ln w="9525">
            <a:noFill/>
            <a:miter lim="800000"/>
            <a:headEnd/>
            <a:tailEnd/>
          </a:ln>
        </p:spPr>
        <p:txBody>
          <a:bodyPr anchor="ctr">
            <a:prstTxWarp prst="textNoShape">
              <a:avLst/>
            </a:prstTxWarp>
          </a:bodyPr>
          <a:lstStyle/>
          <a:p>
            <a:pPr algn="ctr"/>
            <a:r>
              <a:rPr lang="en-US" sz="4000">
                <a:solidFill>
                  <a:srgbClr val="CC0000"/>
                </a:solidFill>
                <a:latin typeface="Lucida Sans" charset="0"/>
              </a:rPr>
              <a:t>Periodicities in the meridional wind</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1203325"/>
            <a:ext cx="8793163" cy="4816475"/>
          </a:xfrm>
          <a:prstGeom prst="rect">
            <a:avLst/>
          </a:prstGeom>
          <a:noFill/>
          <a:ln w="9525">
            <a:noFill/>
            <a:miter lim="800000"/>
            <a:headEnd/>
            <a:tailEnd/>
          </a:ln>
        </p:spPr>
      </p:pic>
      <p:sp>
        <p:nvSpPr>
          <p:cNvPr id="12291" name="Line 3"/>
          <p:cNvSpPr>
            <a:spLocks noChangeShapeType="1"/>
          </p:cNvSpPr>
          <p:nvPr/>
        </p:nvSpPr>
        <p:spPr bwMode="auto">
          <a:xfrm>
            <a:off x="5386388" y="3535363"/>
            <a:ext cx="0" cy="914400"/>
          </a:xfrm>
          <a:prstGeom prst="line">
            <a:avLst/>
          </a:prstGeom>
          <a:noFill/>
          <a:ln w="63500">
            <a:solidFill>
              <a:srgbClr val="FF0000"/>
            </a:solidFill>
            <a:round/>
            <a:headEnd/>
            <a:tailEnd type="triangle" w="med" len="med"/>
          </a:ln>
        </p:spPr>
        <p:txBody>
          <a:bodyPr>
            <a:prstTxWarp prst="textNoShape">
              <a:avLst/>
            </a:prstTxWarp>
          </a:bodyPr>
          <a:lstStyle/>
          <a:p>
            <a:endParaRPr lang="en-US"/>
          </a:p>
        </p:txBody>
      </p:sp>
      <p:sp>
        <p:nvSpPr>
          <p:cNvPr id="12292" name="Line 4"/>
          <p:cNvSpPr>
            <a:spLocks noChangeShapeType="1"/>
          </p:cNvSpPr>
          <p:nvPr/>
        </p:nvSpPr>
        <p:spPr bwMode="auto">
          <a:xfrm>
            <a:off x="7977188" y="3535363"/>
            <a:ext cx="0" cy="914400"/>
          </a:xfrm>
          <a:prstGeom prst="line">
            <a:avLst/>
          </a:prstGeom>
          <a:noFill/>
          <a:ln w="63500">
            <a:solidFill>
              <a:srgbClr val="0000FF"/>
            </a:solidFill>
            <a:round/>
            <a:headEnd/>
            <a:tailEnd type="triangle" w="med" len="med"/>
          </a:ln>
        </p:spPr>
        <p:txBody>
          <a:bodyPr>
            <a:prstTxWarp prst="textNoShape">
              <a:avLst/>
            </a:prstTxWarp>
          </a:bodyPr>
          <a:lstStyle/>
          <a:p>
            <a:endParaRPr lang="en-US"/>
          </a:p>
        </p:txBody>
      </p:sp>
      <p:sp>
        <p:nvSpPr>
          <p:cNvPr id="12293" name="Line 5"/>
          <p:cNvSpPr>
            <a:spLocks noChangeShapeType="1"/>
          </p:cNvSpPr>
          <p:nvPr/>
        </p:nvSpPr>
        <p:spPr bwMode="auto">
          <a:xfrm>
            <a:off x="7062788" y="3535363"/>
            <a:ext cx="0" cy="914400"/>
          </a:xfrm>
          <a:prstGeom prst="line">
            <a:avLst/>
          </a:prstGeom>
          <a:noFill/>
          <a:ln w="63500">
            <a:solidFill>
              <a:srgbClr val="339966"/>
            </a:solidFill>
            <a:round/>
            <a:headEnd/>
            <a:tailEnd type="triangle" w="med" len="med"/>
          </a:ln>
        </p:spPr>
        <p:txBody>
          <a:bodyPr>
            <a:prstTxWarp prst="textNoShape">
              <a:avLst/>
            </a:prstTxWarp>
          </a:bodyPr>
          <a:lstStyle/>
          <a:p>
            <a:endParaRPr lang="en-US"/>
          </a:p>
        </p:txBody>
      </p:sp>
      <p:sp>
        <p:nvSpPr>
          <p:cNvPr id="12294" name="Text Box 6"/>
          <p:cNvSpPr txBox="1">
            <a:spLocks noChangeArrowheads="1"/>
          </p:cNvSpPr>
          <p:nvPr/>
        </p:nvSpPr>
        <p:spPr bwMode="auto">
          <a:xfrm>
            <a:off x="1271588" y="1706563"/>
            <a:ext cx="2298700" cy="366712"/>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diurnal &lt; semidiurnal</a:t>
            </a:r>
          </a:p>
        </p:txBody>
      </p:sp>
      <p:sp>
        <p:nvSpPr>
          <p:cNvPr id="12295" name="Text Box 7"/>
          <p:cNvSpPr txBox="1">
            <a:spLocks noChangeArrowheads="1"/>
          </p:cNvSpPr>
          <p:nvPr/>
        </p:nvSpPr>
        <p:spPr bwMode="auto">
          <a:xfrm>
            <a:off x="5068888" y="1720850"/>
            <a:ext cx="2432050" cy="366713"/>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semiannual &lt;&lt; annual</a:t>
            </a:r>
          </a:p>
        </p:txBody>
      </p:sp>
      <p:sp>
        <p:nvSpPr>
          <p:cNvPr id="12296" name="Rectangle 8"/>
          <p:cNvSpPr>
            <a:spLocks noChangeArrowheads="1"/>
          </p:cNvSpPr>
          <p:nvPr/>
        </p:nvSpPr>
        <p:spPr bwMode="auto">
          <a:xfrm>
            <a:off x="-65088" y="76200"/>
            <a:ext cx="9220201" cy="1143000"/>
          </a:xfrm>
          <a:prstGeom prst="rect">
            <a:avLst/>
          </a:prstGeom>
          <a:noFill/>
          <a:ln w="9525">
            <a:noFill/>
            <a:miter lim="800000"/>
            <a:headEnd/>
            <a:tailEnd/>
          </a:ln>
        </p:spPr>
        <p:txBody>
          <a:bodyPr anchor="ctr">
            <a:prstTxWarp prst="textNoShape">
              <a:avLst/>
            </a:prstTxWarp>
          </a:bodyPr>
          <a:lstStyle/>
          <a:p>
            <a:pPr algn="ctr"/>
            <a:r>
              <a:rPr lang="en-US" sz="4000">
                <a:solidFill>
                  <a:srgbClr val="CC0000"/>
                </a:solidFill>
                <a:latin typeface="Lucida Sans" charset="0"/>
              </a:rPr>
              <a:t>Periodicities in the meridional wind</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1203325"/>
            <a:ext cx="8793163" cy="4816475"/>
          </a:xfrm>
          <a:prstGeom prst="rect">
            <a:avLst/>
          </a:prstGeom>
          <a:noFill/>
          <a:ln w="9525">
            <a:noFill/>
            <a:miter lim="800000"/>
            <a:headEnd/>
            <a:tailEnd/>
          </a:ln>
        </p:spPr>
      </p:pic>
      <p:sp>
        <p:nvSpPr>
          <p:cNvPr id="13315" name="Line 3"/>
          <p:cNvSpPr>
            <a:spLocks noChangeShapeType="1"/>
          </p:cNvSpPr>
          <p:nvPr/>
        </p:nvSpPr>
        <p:spPr bwMode="auto">
          <a:xfrm>
            <a:off x="5386388" y="3535363"/>
            <a:ext cx="0" cy="914400"/>
          </a:xfrm>
          <a:prstGeom prst="line">
            <a:avLst/>
          </a:prstGeom>
          <a:noFill/>
          <a:ln w="63500">
            <a:solidFill>
              <a:srgbClr val="FF0000"/>
            </a:solidFill>
            <a:round/>
            <a:headEnd/>
            <a:tailEnd type="triangle" w="med" len="med"/>
          </a:ln>
        </p:spPr>
        <p:txBody>
          <a:bodyPr>
            <a:prstTxWarp prst="textNoShape">
              <a:avLst/>
            </a:prstTxWarp>
          </a:bodyPr>
          <a:lstStyle/>
          <a:p>
            <a:endParaRPr lang="en-US"/>
          </a:p>
        </p:txBody>
      </p:sp>
      <p:sp>
        <p:nvSpPr>
          <p:cNvPr id="13316" name="Line 4"/>
          <p:cNvSpPr>
            <a:spLocks noChangeShapeType="1"/>
          </p:cNvSpPr>
          <p:nvPr/>
        </p:nvSpPr>
        <p:spPr bwMode="auto">
          <a:xfrm>
            <a:off x="7977188" y="3535363"/>
            <a:ext cx="0" cy="914400"/>
          </a:xfrm>
          <a:prstGeom prst="line">
            <a:avLst/>
          </a:prstGeom>
          <a:noFill/>
          <a:ln w="63500">
            <a:solidFill>
              <a:srgbClr val="0000FF"/>
            </a:solidFill>
            <a:round/>
            <a:headEnd/>
            <a:tailEnd type="triangle" w="med" len="med"/>
          </a:ln>
        </p:spPr>
        <p:txBody>
          <a:bodyPr>
            <a:prstTxWarp prst="textNoShape">
              <a:avLst/>
            </a:prstTxWarp>
          </a:bodyPr>
          <a:lstStyle/>
          <a:p>
            <a:endParaRPr lang="en-US"/>
          </a:p>
        </p:txBody>
      </p:sp>
      <p:sp>
        <p:nvSpPr>
          <p:cNvPr id="13317" name="Line 5"/>
          <p:cNvSpPr>
            <a:spLocks noChangeShapeType="1"/>
          </p:cNvSpPr>
          <p:nvPr/>
        </p:nvSpPr>
        <p:spPr bwMode="auto">
          <a:xfrm>
            <a:off x="7062788" y="3535363"/>
            <a:ext cx="0" cy="914400"/>
          </a:xfrm>
          <a:prstGeom prst="line">
            <a:avLst/>
          </a:prstGeom>
          <a:noFill/>
          <a:ln w="63500">
            <a:solidFill>
              <a:srgbClr val="339966"/>
            </a:solidFill>
            <a:round/>
            <a:headEnd/>
            <a:tailEnd type="triangle" w="med" len="med"/>
          </a:ln>
        </p:spPr>
        <p:txBody>
          <a:bodyPr>
            <a:prstTxWarp prst="textNoShape">
              <a:avLst/>
            </a:prstTxWarp>
          </a:bodyPr>
          <a:lstStyle/>
          <a:p>
            <a:endParaRPr lang="en-US"/>
          </a:p>
        </p:txBody>
      </p:sp>
      <p:sp>
        <p:nvSpPr>
          <p:cNvPr id="13318" name="Text Box 6"/>
          <p:cNvSpPr txBox="1">
            <a:spLocks noChangeArrowheads="1"/>
          </p:cNvSpPr>
          <p:nvPr/>
        </p:nvSpPr>
        <p:spPr bwMode="auto">
          <a:xfrm>
            <a:off x="1271588" y="1706563"/>
            <a:ext cx="2432050" cy="366712"/>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diurnal &lt;&lt; semidiurnal</a:t>
            </a:r>
          </a:p>
        </p:txBody>
      </p:sp>
      <p:sp>
        <p:nvSpPr>
          <p:cNvPr id="13319" name="Text Box 7"/>
          <p:cNvSpPr txBox="1">
            <a:spLocks noChangeArrowheads="1"/>
          </p:cNvSpPr>
          <p:nvPr/>
        </p:nvSpPr>
        <p:spPr bwMode="auto">
          <a:xfrm>
            <a:off x="5068888" y="1720850"/>
            <a:ext cx="2298700" cy="366713"/>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semiannual &lt; annual</a:t>
            </a:r>
          </a:p>
        </p:txBody>
      </p:sp>
      <p:sp>
        <p:nvSpPr>
          <p:cNvPr id="13320" name="Rectangle 8"/>
          <p:cNvSpPr>
            <a:spLocks noChangeArrowheads="1"/>
          </p:cNvSpPr>
          <p:nvPr/>
        </p:nvSpPr>
        <p:spPr bwMode="auto">
          <a:xfrm>
            <a:off x="-65088" y="76200"/>
            <a:ext cx="9220201" cy="1143000"/>
          </a:xfrm>
          <a:prstGeom prst="rect">
            <a:avLst/>
          </a:prstGeom>
          <a:noFill/>
          <a:ln w="9525">
            <a:noFill/>
            <a:miter lim="800000"/>
            <a:headEnd/>
            <a:tailEnd/>
          </a:ln>
        </p:spPr>
        <p:txBody>
          <a:bodyPr anchor="ctr">
            <a:prstTxWarp prst="textNoShape">
              <a:avLst/>
            </a:prstTxWarp>
          </a:bodyPr>
          <a:lstStyle/>
          <a:p>
            <a:pPr algn="ctr"/>
            <a:r>
              <a:rPr lang="en-US" sz="4000">
                <a:solidFill>
                  <a:srgbClr val="CC0000"/>
                </a:solidFill>
                <a:latin typeface="Lucida Sans" charset="0"/>
              </a:rPr>
              <a:t>Periodicities in the meridional wind</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Lucida Sans"/>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6675</TotalTime>
  <Words>688</Words>
  <Application>Microsoft Macintosh PowerPoint</Application>
  <PresentationFormat>On-screen Show (4:3)</PresentationFormat>
  <Paragraphs>109</Paragraphs>
  <Slides>44</Slides>
  <Notes>1</Notes>
  <HiddenSlides>0</HiddenSlides>
  <MMClips>0</MMClips>
  <ScaleCrop>false</ScaleCrop>
  <HeadingPairs>
    <vt:vector size="6" baseType="variant">
      <vt:variant>
        <vt:lpstr>Fonts Used</vt:lpstr>
      </vt:variant>
      <vt:variant>
        <vt:i4>4</vt:i4>
      </vt:variant>
      <vt:variant>
        <vt:lpstr>Design Template</vt:lpstr>
      </vt:variant>
      <vt:variant>
        <vt:i4>1</vt:i4>
      </vt:variant>
      <vt:variant>
        <vt:lpstr>Slide Titles</vt:lpstr>
      </vt:variant>
      <vt:variant>
        <vt:i4>44</vt:i4>
      </vt:variant>
    </vt:vector>
  </HeadingPairs>
  <TitlesOfParts>
    <vt:vector size="49" baseType="lpstr">
      <vt:lpstr>Arial</vt:lpstr>
      <vt:lpstr>Lucida Sans</vt:lpstr>
      <vt:lpstr>Times New Roman</vt:lpstr>
      <vt:lpstr>굴림</vt:lpstr>
      <vt:lpstr>Default Design</vt:lpstr>
      <vt:lpstr>Solar cycle variability of atmospheric waves and tides as observed by SuperDARN </vt:lpstr>
      <vt:lpstr>SuperDARN HF Radars</vt:lpstr>
      <vt:lpstr>SuperDARN–insights into mesopause activity</vt:lpstr>
      <vt:lpstr>Slide 4</vt:lpstr>
      <vt:lpstr>Slide 5</vt:lpstr>
      <vt:lpstr>Slide 6</vt:lpstr>
      <vt:lpstr>Slide 7</vt:lpstr>
      <vt:lpstr>Slide 8</vt:lpstr>
      <vt:lpstr>Slide 9</vt:lpstr>
      <vt:lpstr>Slide 10</vt:lpstr>
      <vt:lpstr>Variability at middle latitudes</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Summary</vt:lpstr>
      <vt:lpstr>Open Questions…</vt:lpstr>
      <vt:lpstr>Slide 29</vt:lpstr>
      <vt:lpstr>Slide 30</vt:lpstr>
      <vt:lpstr>Slide 31</vt:lpstr>
      <vt:lpstr>Slide 32</vt:lpstr>
      <vt:lpstr>Slide 33</vt:lpstr>
      <vt:lpstr>Slide 34</vt:lpstr>
      <vt:lpstr>Slide 35</vt:lpstr>
      <vt:lpstr>Slide 36</vt:lpstr>
      <vt:lpstr>Acknowledgements</vt:lpstr>
      <vt:lpstr>Slide 38</vt:lpstr>
      <vt:lpstr>Slide 39</vt:lpstr>
      <vt:lpstr>SuperDARN HF Radars Mesospheric neutral wind measurements</vt:lpstr>
      <vt:lpstr>Stratospheric Warming</vt:lpstr>
      <vt:lpstr>Slide 42</vt:lpstr>
      <vt:lpstr>Slide 43</vt:lpstr>
      <vt:lpstr>Slide 44</vt:lpstr>
    </vt:vector>
  </TitlesOfParts>
  <Company>JHU/APL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Inter-annual variability of mesosphere and lower thermosphere tides</dc:title>
  <dc:creator>Elsayed R Talaat</dc:creator>
  <cp:lastModifiedBy>JHU/APL</cp:lastModifiedBy>
  <cp:revision>126</cp:revision>
  <dcterms:created xsi:type="dcterms:W3CDTF">2011-05-31T07:26:56Z</dcterms:created>
  <dcterms:modified xsi:type="dcterms:W3CDTF">2011-05-31T18:07:27Z</dcterms:modified>
</cp:coreProperties>
</file>